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76" r:id="rId6"/>
    <p:sldId id="277" r:id="rId7"/>
    <p:sldId id="282" r:id="rId8"/>
    <p:sldId id="283" r:id="rId9"/>
    <p:sldId id="284" r:id="rId10"/>
    <p:sldId id="285" r:id="rId11"/>
    <p:sldId id="286" r:id="rId12"/>
    <p:sldId id="287" r:id="rId13"/>
    <p:sldId id="288" r:id="rId14"/>
    <p:sldId id="289" r:id="rId15"/>
    <p:sldId id="290" r:id="rId16"/>
    <p:sldId id="298" r:id="rId17"/>
    <p:sldId id="299" r:id="rId18"/>
    <p:sldId id="278" r:id="rId19"/>
    <p:sldId id="305" r:id="rId20"/>
    <p:sldId id="306" r:id="rId21"/>
    <p:sldId id="307" r:id="rId22"/>
    <p:sldId id="308" r:id="rId23"/>
    <p:sldId id="309" r:id="rId24"/>
    <p:sldId id="31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5" d="100"/>
          <a:sy n="65" d="100"/>
        </p:scale>
        <p:origin x="20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openxmlformats.org/officeDocument/2006/relationships/customXml" Target="../customXml/item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032FF-81C4-4B5D-9319-6C9F510EE7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BD0D5B4-5946-4F8F-820E-9638784922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D6A3D7-5E7F-448B-A9FB-5109993B9410}"/>
              </a:ext>
            </a:extLst>
          </p:cNvPr>
          <p:cNvSpPr>
            <a:spLocks noGrp="1"/>
          </p:cNvSpPr>
          <p:nvPr>
            <p:ph type="dt" sz="half" idx="10"/>
          </p:nvPr>
        </p:nvSpPr>
        <p:spPr/>
        <p:txBody>
          <a:bodyPr/>
          <a:lstStyle/>
          <a:p>
            <a:fld id="{AC8DECFD-47F8-4D6D-85F2-B03D8529D214}" type="datetimeFigureOut">
              <a:rPr lang="en-US" smtClean="0"/>
              <a:t>4/5/2022</a:t>
            </a:fld>
            <a:endParaRPr lang="en-US"/>
          </a:p>
        </p:txBody>
      </p:sp>
      <p:sp>
        <p:nvSpPr>
          <p:cNvPr id="5" name="Footer Placeholder 4">
            <a:extLst>
              <a:ext uri="{FF2B5EF4-FFF2-40B4-BE49-F238E27FC236}">
                <a16:creationId xmlns:a16="http://schemas.microsoft.com/office/drawing/2014/main" id="{BC6A138F-CE66-4FB4-A060-2248A35AD7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7899FD-D618-4C10-8E99-E594574FEA8B}"/>
              </a:ext>
            </a:extLst>
          </p:cNvPr>
          <p:cNvSpPr>
            <a:spLocks noGrp="1"/>
          </p:cNvSpPr>
          <p:nvPr>
            <p:ph type="sldNum" sz="quarter" idx="12"/>
          </p:nvPr>
        </p:nvSpPr>
        <p:spPr/>
        <p:txBody>
          <a:bodyPr/>
          <a:lstStyle/>
          <a:p>
            <a:fld id="{64795E7A-2AD9-4004-90D9-51204C1335B2}" type="slidenum">
              <a:rPr lang="en-US" smtClean="0"/>
              <a:t>‹#›</a:t>
            </a:fld>
            <a:endParaRPr lang="en-US"/>
          </a:p>
        </p:txBody>
      </p:sp>
    </p:spTree>
    <p:extLst>
      <p:ext uri="{BB962C8B-B14F-4D97-AF65-F5344CB8AC3E}">
        <p14:creationId xmlns:p14="http://schemas.microsoft.com/office/powerpoint/2010/main" val="374121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DDC67-D6AF-48B7-AE06-58541CAAA3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3EE3B29-3550-420E-A9AE-F3952D0061D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AF5CC7-A3C1-4A31-BBA1-88AD98C2D1B6}"/>
              </a:ext>
            </a:extLst>
          </p:cNvPr>
          <p:cNvSpPr>
            <a:spLocks noGrp="1"/>
          </p:cNvSpPr>
          <p:nvPr>
            <p:ph type="dt" sz="half" idx="10"/>
          </p:nvPr>
        </p:nvSpPr>
        <p:spPr/>
        <p:txBody>
          <a:bodyPr/>
          <a:lstStyle/>
          <a:p>
            <a:fld id="{AC8DECFD-47F8-4D6D-85F2-B03D8529D214}" type="datetimeFigureOut">
              <a:rPr lang="en-US" smtClean="0"/>
              <a:t>4/5/2022</a:t>
            </a:fld>
            <a:endParaRPr lang="en-US"/>
          </a:p>
        </p:txBody>
      </p:sp>
      <p:sp>
        <p:nvSpPr>
          <p:cNvPr id="5" name="Footer Placeholder 4">
            <a:extLst>
              <a:ext uri="{FF2B5EF4-FFF2-40B4-BE49-F238E27FC236}">
                <a16:creationId xmlns:a16="http://schemas.microsoft.com/office/drawing/2014/main" id="{56436EF4-43E1-4A28-832F-9EDF698F24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26A0A9-BF4C-40B0-BCED-7C1708EA6A46}"/>
              </a:ext>
            </a:extLst>
          </p:cNvPr>
          <p:cNvSpPr>
            <a:spLocks noGrp="1"/>
          </p:cNvSpPr>
          <p:nvPr>
            <p:ph type="sldNum" sz="quarter" idx="12"/>
          </p:nvPr>
        </p:nvSpPr>
        <p:spPr/>
        <p:txBody>
          <a:bodyPr/>
          <a:lstStyle/>
          <a:p>
            <a:fld id="{64795E7A-2AD9-4004-90D9-51204C1335B2}" type="slidenum">
              <a:rPr lang="en-US" smtClean="0"/>
              <a:t>‹#›</a:t>
            </a:fld>
            <a:endParaRPr lang="en-US"/>
          </a:p>
        </p:txBody>
      </p:sp>
    </p:spTree>
    <p:extLst>
      <p:ext uri="{BB962C8B-B14F-4D97-AF65-F5344CB8AC3E}">
        <p14:creationId xmlns:p14="http://schemas.microsoft.com/office/powerpoint/2010/main" val="2099543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2A6FB63-026F-43C3-A02E-D154830096C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B659FB-F75A-493E-9B19-6A6DB21724A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93CC4A-65B8-4ECA-BFBE-5FCDF7976142}"/>
              </a:ext>
            </a:extLst>
          </p:cNvPr>
          <p:cNvSpPr>
            <a:spLocks noGrp="1"/>
          </p:cNvSpPr>
          <p:nvPr>
            <p:ph type="dt" sz="half" idx="10"/>
          </p:nvPr>
        </p:nvSpPr>
        <p:spPr/>
        <p:txBody>
          <a:bodyPr/>
          <a:lstStyle/>
          <a:p>
            <a:fld id="{AC8DECFD-47F8-4D6D-85F2-B03D8529D214}" type="datetimeFigureOut">
              <a:rPr lang="en-US" smtClean="0"/>
              <a:t>4/5/2022</a:t>
            </a:fld>
            <a:endParaRPr lang="en-US"/>
          </a:p>
        </p:txBody>
      </p:sp>
      <p:sp>
        <p:nvSpPr>
          <p:cNvPr id="5" name="Footer Placeholder 4">
            <a:extLst>
              <a:ext uri="{FF2B5EF4-FFF2-40B4-BE49-F238E27FC236}">
                <a16:creationId xmlns:a16="http://schemas.microsoft.com/office/drawing/2014/main" id="{E6233715-E967-4D0E-B639-EA02916767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52856F-8DD9-402A-A88E-BD751DDA6D63}"/>
              </a:ext>
            </a:extLst>
          </p:cNvPr>
          <p:cNvSpPr>
            <a:spLocks noGrp="1"/>
          </p:cNvSpPr>
          <p:nvPr>
            <p:ph type="sldNum" sz="quarter" idx="12"/>
          </p:nvPr>
        </p:nvSpPr>
        <p:spPr/>
        <p:txBody>
          <a:bodyPr/>
          <a:lstStyle/>
          <a:p>
            <a:fld id="{64795E7A-2AD9-4004-90D9-51204C1335B2}" type="slidenum">
              <a:rPr lang="en-US" smtClean="0"/>
              <a:t>‹#›</a:t>
            </a:fld>
            <a:endParaRPr lang="en-US"/>
          </a:p>
        </p:txBody>
      </p:sp>
    </p:spTree>
    <p:extLst>
      <p:ext uri="{BB962C8B-B14F-4D97-AF65-F5344CB8AC3E}">
        <p14:creationId xmlns:p14="http://schemas.microsoft.com/office/powerpoint/2010/main" val="1885238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77AED-7277-49F0-829E-D193C119A8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C8AD4C-B5AF-4D93-9847-A0382BC246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5C0159-1232-4E2A-ABBC-742FE0D2C790}"/>
              </a:ext>
            </a:extLst>
          </p:cNvPr>
          <p:cNvSpPr>
            <a:spLocks noGrp="1"/>
          </p:cNvSpPr>
          <p:nvPr>
            <p:ph type="dt" sz="half" idx="10"/>
          </p:nvPr>
        </p:nvSpPr>
        <p:spPr/>
        <p:txBody>
          <a:bodyPr/>
          <a:lstStyle/>
          <a:p>
            <a:fld id="{AC8DECFD-47F8-4D6D-85F2-B03D8529D214}" type="datetimeFigureOut">
              <a:rPr lang="en-US" smtClean="0"/>
              <a:t>4/5/2022</a:t>
            </a:fld>
            <a:endParaRPr lang="en-US"/>
          </a:p>
        </p:txBody>
      </p:sp>
      <p:sp>
        <p:nvSpPr>
          <p:cNvPr id="5" name="Footer Placeholder 4">
            <a:extLst>
              <a:ext uri="{FF2B5EF4-FFF2-40B4-BE49-F238E27FC236}">
                <a16:creationId xmlns:a16="http://schemas.microsoft.com/office/drawing/2014/main" id="{C21C57FA-A027-4FEA-B978-2FA923C2E2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563949-C2D3-4A9C-A8E1-59976D727D3F}"/>
              </a:ext>
            </a:extLst>
          </p:cNvPr>
          <p:cNvSpPr>
            <a:spLocks noGrp="1"/>
          </p:cNvSpPr>
          <p:nvPr>
            <p:ph type="sldNum" sz="quarter" idx="12"/>
          </p:nvPr>
        </p:nvSpPr>
        <p:spPr/>
        <p:txBody>
          <a:bodyPr/>
          <a:lstStyle/>
          <a:p>
            <a:fld id="{64795E7A-2AD9-4004-90D9-51204C1335B2}" type="slidenum">
              <a:rPr lang="en-US" smtClean="0"/>
              <a:t>‹#›</a:t>
            </a:fld>
            <a:endParaRPr lang="en-US"/>
          </a:p>
        </p:txBody>
      </p:sp>
    </p:spTree>
    <p:extLst>
      <p:ext uri="{BB962C8B-B14F-4D97-AF65-F5344CB8AC3E}">
        <p14:creationId xmlns:p14="http://schemas.microsoft.com/office/powerpoint/2010/main" val="3817821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54202-DCDF-408B-864A-63233762ACD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82E8851-1DFA-4347-BE5F-FB2C75F4E1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0E2177-6885-4222-A42D-E877170C0DD4}"/>
              </a:ext>
            </a:extLst>
          </p:cNvPr>
          <p:cNvSpPr>
            <a:spLocks noGrp="1"/>
          </p:cNvSpPr>
          <p:nvPr>
            <p:ph type="dt" sz="half" idx="10"/>
          </p:nvPr>
        </p:nvSpPr>
        <p:spPr/>
        <p:txBody>
          <a:bodyPr/>
          <a:lstStyle/>
          <a:p>
            <a:fld id="{AC8DECFD-47F8-4D6D-85F2-B03D8529D214}" type="datetimeFigureOut">
              <a:rPr lang="en-US" smtClean="0"/>
              <a:t>4/5/2022</a:t>
            </a:fld>
            <a:endParaRPr lang="en-US"/>
          </a:p>
        </p:txBody>
      </p:sp>
      <p:sp>
        <p:nvSpPr>
          <p:cNvPr id="5" name="Footer Placeholder 4">
            <a:extLst>
              <a:ext uri="{FF2B5EF4-FFF2-40B4-BE49-F238E27FC236}">
                <a16:creationId xmlns:a16="http://schemas.microsoft.com/office/drawing/2014/main" id="{037A68FF-8DC4-49B1-86B6-142D2F968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14DEEC-EAFB-4DDE-8CA3-165AA967467E}"/>
              </a:ext>
            </a:extLst>
          </p:cNvPr>
          <p:cNvSpPr>
            <a:spLocks noGrp="1"/>
          </p:cNvSpPr>
          <p:nvPr>
            <p:ph type="sldNum" sz="quarter" idx="12"/>
          </p:nvPr>
        </p:nvSpPr>
        <p:spPr/>
        <p:txBody>
          <a:bodyPr/>
          <a:lstStyle/>
          <a:p>
            <a:fld id="{64795E7A-2AD9-4004-90D9-51204C1335B2}" type="slidenum">
              <a:rPr lang="en-US" smtClean="0"/>
              <a:t>‹#›</a:t>
            </a:fld>
            <a:endParaRPr lang="en-US"/>
          </a:p>
        </p:txBody>
      </p:sp>
    </p:spTree>
    <p:extLst>
      <p:ext uri="{BB962C8B-B14F-4D97-AF65-F5344CB8AC3E}">
        <p14:creationId xmlns:p14="http://schemas.microsoft.com/office/powerpoint/2010/main" val="3258558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2B8C5-7F49-438F-85CD-43A8066E21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818831-07B8-4A79-ADEB-3C30932D2FC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2512251-A254-41ED-AC77-566C6FBBBD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178F7D-5A2A-439D-975E-F3642F8AFA8C}"/>
              </a:ext>
            </a:extLst>
          </p:cNvPr>
          <p:cNvSpPr>
            <a:spLocks noGrp="1"/>
          </p:cNvSpPr>
          <p:nvPr>
            <p:ph type="dt" sz="half" idx="10"/>
          </p:nvPr>
        </p:nvSpPr>
        <p:spPr/>
        <p:txBody>
          <a:bodyPr/>
          <a:lstStyle/>
          <a:p>
            <a:fld id="{AC8DECFD-47F8-4D6D-85F2-B03D8529D214}" type="datetimeFigureOut">
              <a:rPr lang="en-US" smtClean="0"/>
              <a:t>4/5/2022</a:t>
            </a:fld>
            <a:endParaRPr lang="en-US"/>
          </a:p>
        </p:txBody>
      </p:sp>
      <p:sp>
        <p:nvSpPr>
          <p:cNvPr id="6" name="Footer Placeholder 5">
            <a:extLst>
              <a:ext uri="{FF2B5EF4-FFF2-40B4-BE49-F238E27FC236}">
                <a16:creationId xmlns:a16="http://schemas.microsoft.com/office/drawing/2014/main" id="{AE816B61-64E6-4273-BD26-B1843D667F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5E7264-F3F6-4A16-AA48-3D5E0174D7C6}"/>
              </a:ext>
            </a:extLst>
          </p:cNvPr>
          <p:cNvSpPr>
            <a:spLocks noGrp="1"/>
          </p:cNvSpPr>
          <p:nvPr>
            <p:ph type="sldNum" sz="quarter" idx="12"/>
          </p:nvPr>
        </p:nvSpPr>
        <p:spPr/>
        <p:txBody>
          <a:bodyPr/>
          <a:lstStyle/>
          <a:p>
            <a:fld id="{64795E7A-2AD9-4004-90D9-51204C1335B2}" type="slidenum">
              <a:rPr lang="en-US" smtClean="0"/>
              <a:t>‹#›</a:t>
            </a:fld>
            <a:endParaRPr lang="en-US"/>
          </a:p>
        </p:txBody>
      </p:sp>
    </p:spTree>
    <p:extLst>
      <p:ext uri="{BB962C8B-B14F-4D97-AF65-F5344CB8AC3E}">
        <p14:creationId xmlns:p14="http://schemas.microsoft.com/office/powerpoint/2010/main" val="2512056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DF1C-326F-488A-9DAE-5545E6C493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4F0875-E015-48D1-9857-A25D9FD68E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063013-9DCE-4BBB-A7B2-2B68372D8A1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DF6620-16DA-4A24-8CCE-2BC2F9FFC8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7D8C98F-D5BD-4210-93D0-698C011B1AF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D4DA7BB-1671-4984-A201-99397F314BF7}"/>
              </a:ext>
            </a:extLst>
          </p:cNvPr>
          <p:cNvSpPr>
            <a:spLocks noGrp="1"/>
          </p:cNvSpPr>
          <p:nvPr>
            <p:ph type="dt" sz="half" idx="10"/>
          </p:nvPr>
        </p:nvSpPr>
        <p:spPr/>
        <p:txBody>
          <a:bodyPr/>
          <a:lstStyle/>
          <a:p>
            <a:fld id="{AC8DECFD-47F8-4D6D-85F2-B03D8529D214}" type="datetimeFigureOut">
              <a:rPr lang="en-US" smtClean="0"/>
              <a:t>4/5/2022</a:t>
            </a:fld>
            <a:endParaRPr lang="en-US"/>
          </a:p>
        </p:txBody>
      </p:sp>
      <p:sp>
        <p:nvSpPr>
          <p:cNvPr id="8" name="Footer Placeholder 7">
            <a:extLst>
              <a:ext uri="{FF2B5EF4-FFF2-40B4-BE49-F238E27FC236}">
                <a16:creationId xmlns:a16="http://schemas.microsoft.com/office/drawing/2014/main" id="{035A2D3A-6B05-41DE-B032-B3BBC94405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AE8137E-438C-4AF8-8A16-C3380962613F}"/>
              </a:ext>
            </a:extLst>
          </p:cNvPr>
          <p:cNvSpPr>
            <a:spLocks noGrp="1"/>
          </p:cNvSpPr>
          <p:nvPr>
            <p:ph type="sldNum" sz="quarter" idx="12"/>
          </p:nvPr>
        </p:nvSpPr>
        <p:spPr/>
        <p:txBody>
          <a:bodyPr/>
          <a:lstStyle/>
          <a:p>
            <a:fld id="{64795E7A-2AD9-4004-90D9-51204C1335B2}" type="slidenum">
              <a:rPr lang="en-US" smtClean="0"/>
              <a:t>‹#›</a:t>
            </a:fld>
            <a:endParaRPr lang="en-US"/>
          </a:p>
        </p:txBody>
      </p:sp>
    </p:spTree>
    <p:extLst>
      <p:ext uri="{BB962C8B-B14F-4D97-AF65-F5344CB8AC3E}">
        <p14:creationId xmlns:p14="http://schemas.microsoft.com/office/powerpoint/2010/main" val="240672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63F07-D12A-459B-AE7D-863B03D43E9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F46099-E1C6-4F2D-9DB7-6BEA29AD5809}"/>
              </a:ext>
            </a:extLst>
          </p:cNvPr>
          <p:cNvSpPr>
            <a:spLocks noGrp="1"/>
          </p:cNvSpPr>
          <p:nvPr>
            <p:ph type="dt" sz="half" idx="10"/>
          </p:nvPr>
        </p:nvSpPr>
        <p:spPr/>
        <p:txBody>
          <a:bodyPr/>
          <a:lstStyle/>
          <a:p>
            <a:fld id="{AC8DECFD-47F8-4D6D-85F2-B03D8529D214}" type="datetimeFigureOut">
              <a:rPr lang="en-US" smtClean="0"/>
              <a:t>4/5/2022</a:t>
            </a:fld>
            <a:endParaRPr lang="en-US"/>
          </a:p>
        </p:txBody>
      </p:sp>
      <p:sp>
        <p:nvSpPr>
          <p:cNvPr id="4" name="Footer Placeholder 3">
            <a:extLst>
              <a:ext uri="{FF2B5EF4-FFF2-40B4-BE49-F238E27FC236}">
                <a16:creationId xmlns:a16="http://schemas.microsoft.com/office/drawing/2014/main" id="{F2B4AFB6-CACD-468A-9A99-84C0E6DE747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B28325-61C4-4DBF-A51A-035CF62D51CF}"/>
              </a:ext>
            </a:extLst>
          </p:cNvPr>
          <p:cNvSpPr>
            <a:spLocks noGrp="1"/>
          </p:cNvSpPr>
          <p:nvPr>
            <p:ph type="sldNum" sz="quarter" idx="12"/>
          </p:nvPr>
        </p:nvSpPr>
        <p:spPr/>
        <p:txBody>
          <a:bodyPr/>
          <a:lstStyle/>
          <a:p>
            <a:fld id="{64795E7A-2AD9-4004-90D9-51204C1335B2}" type="slidenum">
              <a:rPr lang="en-US" smtClean="0"/>
              <a:t>‹#›</a:t>
            </a:fld>
            <a:endParaRPr lang="en-US"/>
          </a:p>
        </p:txBody>
      </p:sp>
    </p:spTree>
    <p:extLst>
      <p:ext uri="{BB962C8B-B14F-4D97-AF65-F5344CB8AC3E}">
        <p14:creationId xmlns:p14="http://schemas.microsoft.com/office/powerpoint/2010/main" val="347104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A043D1-AAB5-43FF-844A-EA89650FB064}"/>
              </a:ext>
            </a:extLst>
          </p:cNvPr>
          <p:cNvSpPr>
            <a:spLocks noGrp="1"/>
          </p:cNvSpPr>
          <p:nvPr>
            <p:ph type="dt" sz="half" idx="10"/>
          </p:nvPr>
        </p:nvSpPr>
        <p:spPr/>
        <p:txBody>
          <a:bodyPr/>
          <a:lstStyle/>
          <a:p>
            <a:fld id="{AC8DECFD-47F8-4D6D-85F2-B03D8529D214}" type="datetimeFigureOut">
              <a:rPr lang="en-US" smtClean="0"/>
              <a:t>4/5/2022</a:t>
            </a:fld>
            <a:endParaRPr lang="en-US"/>
          </a:p>
        </p:txBody>
      </p:sp>
      <p:sp>
        <p:nvSpPr>
          <p:cNvPr id="3" name="Footer Placeholder 2">
            <a:extLst>
              <a:ext uri="{FF2B5EF4-FFF2-40B4-BE49-F238E27FC236}">
                <a16:creationId xmlns:a16="http://schemas.microsoft.com/office/drawing/2014/main" id="{5F972B0A-9D9F-49AD-951B-E3D6784204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116F9E4-6D88-4FA4-98D0-5650501F63E2}"/>
              </a:ext>
            </a:extLst>
          </p:cNvPr>
          <p:cNvSpPr>
            <a:spLocks noGrp="1"/>
          </p:cNvSpPr>
          <p:nvPr>
            <p:ph type="sldNum" sz="quarter" idx="12"/>
          </p:nvPr>
        </p:nvSpPr>
        <p:spPr/>
        <p:txBody>
          <a:bodyPr/>
          <a:lstStyle/>
          <a:p>
            <a:fld id="{64795E7A-2AD9-4004-90D9-51204C1335B2}" type="slidenum">
              <a:rPr lang="en-US" smtClean="0"/>
              <a:t>‹#›</a:t>
            </a:fld>
            <a:endParaRPr lang="en-US"/>
          </a:p>
        </p:txBody>
      </p:sp>
    </p:spTree>
    <p:extLst>
      <p:ext uri="{BB962C8B-B14F-4D97-AF65-F5344CB8AC3E}">
        <p14:creationId xmlns:p14="http://schemas.microsoft.com/office/powerpoint/2010/main" val="2151892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5ECA7-BBB7-46B4-9B64-49EFFFEE26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EE3CCB8-8038-449F-B482-7834E5B808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FA74FDF-C4E2-4F04-8DD9-C40817F8DF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148CBA-6034-44AF-8EC7-C699A065DCCA}"/>
              </a:ext>
            </a:extLst>
          </p:cNvPr>
          <p:cNvSpPr>
            <a:spLocks noGrp="1"/>
          </p:cNvSpPr>
          <p:nvPr>
            <p:ph type="dt" sz="half" idx="10"/>
          </p:nvPr>
        </p:nvSpPr>
        <p:spPr/>
        <p:txBody>
          <a:bodyPr/>
          <a:lstStyle/>
          <a:p>
            <a:fld id="{AC8DECFD-47F8-4D6D-85F2-B03D8529D214}" type="datetimeFigureOut">
              <a:rPr lang="en-US" smtClean="0"/>
              <a:t>4/5/2022</a:t>
            </a:fld>
            <a:endParaRPr lang="en-US"/>
          </a:p>
        </p:txBody>
      </p:sp>
      <p:sp>
        <p:nvSpPr>
          <p:cNvPr id="6" name="Footer Placeholder 5">
            <a:extLst>
              <a:ext uri="{FF2B5EF4-FFF2-40B4-BE49-F238E27FC236}">
                <a16:creationId xmlns:a16="http://schemas.microsoft.com/office/drawing/2014/main" id="{ECC6224D-F749-42B1-A320-92B3B06325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BB86F-BA46-4E07-9093-075C0B02E87E}"/>
              </a:ext>
            </a:extLst>
          </p:cNvPr>
          <p:cNvSpPr>
            <a:spLocks noGrp="1"/>
          </p:cNvSpPr>
          <p:nvPr>
            <p:ph type="sldNum" sz="quarter" idx="12"/>
          </p:nvPr>
        </p:nvSpPr>
        <p:spPr/>
        <p:txBody>
          <a:bodyPr/>
          <a:lstStyle/>
          <a:p>
            <a:fld id="{64795E7A-2AD9-4004-90D9-51204C1335B2}" type="slidenum">
              <a:rPr lang="en-US" smtClean="0"/>
              <a:t>‹#›</a:t>
            </a:fld>
            <a:endParaRPr lang="en-US"/>
          </a:p>
        </p:txBody>
      </p:sp>
    </p:spTree>
    <p:extLst>
      <p:ext uri="{BB962C8B-B14F-4D97-AF65-F5344CB8AC3E}">
        <p14:creationId xmlns:p14="http://schemas.microsoft.com/office/powerpoint/2010/main" val="661820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3DE3C-05B3-461D-82A0-1A180BA17D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854263-D701-4CC3-8F8A-66C26D5276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2100EC-8097-493D-80BB-F5A8F9621E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0B4587-611D-4CAF-8598-ADDBC8AA272F}"/>
              </a:ext>
            </a:extLst>
          </p:cNvPr>
          <p:cNvSpPr>
            <a:spLocks noGrp="1"/>
          </p:cNvSpPr>
          <p:nvPr>
            <p:ph type="dt" sz="half" idx="10"/>
          </p:nvPr>
        </p:nvSpPr>
        <p:spPr/>
        <p:txBody>
          <a:bodyPr/>
          <a:lstStyle/>
          <a:p>
            <a:fld id="{AC8DECFD-47F8-4D6D-85F2-B03D8529D214}" type="datetimeFigureOut">
              <a:rPr lang="en-US" smtClean="0"/>
              <a:t>4/5/2022</a:t>
            </a:fld>
            <a:endParaRPr lang="en-US"/>
          </a:p>
        </p:txBody>
      </p:sp>
      <p:sp>
        <p:nvSpPr>
          <p:cNvPr id="6" name="Footer Placeholder 5">
            <a:extLst>
              <a:ext uri="{FF2B5EF4-FFF2-40B4-BE49-F238E27FC236}">
                <a16:creationId xmlns:a16="http://schemas.microsoft.com/office/drawing/2014/main" id="{1DC09AD5-5A43-4FF8-94BF-2BD9571760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4E7721-C28B-46F8-9E22-D03F23E19AA4}"/>
              </a:ext>
            </a:extLst>
          </p:cNvPr>
          <p:cNvSpPr>
            <a:spLocks noGrp="1"/>
          </p:cNvSpPr>
          <p:nvPr>
            <p:ph type="sldNum" sz="quarter" idx="12"/>
          </p:nvPr>
        </p:nvSpPr>
        <p:spPr/>
        <p:txBody>
          <a:bodyPr/>
          <a:lstStyle/>
          <a:p>
            <a:fld id="{64795E7A-2AD9-4004-90D9-51204C1335B2}" type="slidenum">
              <a:rPr lang="en-US" smtClean="0"/>
              <a:t>‹#›</a:t>
            </a:fld>
            <a:endParaRPr lang="en-US"/>
          </a:p>
        </p:txBody>
      </p:sp>
    </p:spTree>
    <p:extLst>
      <p:ext uri="{BB962C8B-B14F-4D97-AF65-F5344CB8AC3E}">
        <p14:creationId xmlns:p14="http://schemas.microsoft.com/office/powerpoint/2010/main" val="4147945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6195DE-3F5F-44FE-ABA6-AD9FD7D745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03717F9-F220-49B8-B861-2849EAB14C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101DEB-BFA5-415E-9D1C-AEBEAC39C7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8DECFD-47F8-4D6D-85F2-B03D8529D214}" type="datetimeFigureOut">
              <a:rPr lang="en-US" smtClean="0"/>
              <a:t>4/5/2022</a:t>
            </a:fld>
            <a:endParaRPr lang="en-US"/>
          </a:p>
        </p:txBody>
      </p:sp>
      <p:sp>
        <p:nvSpPr>
          <p:cNvPr id="5" name="Footer Placeholder 4">
            <a:extLst>
              <a:ext uri="{FF2B5EF4-FFF2-40B4-BE49-F238E27FC236}">
                <a16:creationId xmlns:a16="http://schemas.microsoft.com/office/drawing/2014/main" id="{86CC2302-5B58-4F61-AB08-7AA1800E35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D04C08-20C4-4C8A-86BD-356F877100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795E7A-2AD9-4004-90D9-51204C1335B2}" type="slidenum">
              <a:rPr lang="en-US" smtClean="0"/>
              <a:t>‹#›</a:t>
            </a:fld>
            <a:endParaRPr lang="en-US"/>
          </a:p>
        </p:txBody>
      </p:sp>
    </p:spTree>
    <p:extLst>
      <p:ext uri="{BB962C8B-B14F-4D97-AF65-F5344CB8AC3E}">
        <p14:creationId xmlns:p14="http://schemas.microsoft.com/office/powerpoint/2010/main" val="24160202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guru99.com/dimensional-model-data-warehouse.html"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9DE5C-9FBF-4106-881E-59B2577A92EE}"/>
              </a:ext>
            </a:extLst>
          </p:cNvPr>
          <p:cNvSpPr>
            <a:spLocks noGrp="1"/>
          </p:cNvSpPr>
          <p:nvPr>
            <p:ph type="ctrTitle"/>
          </p:nvPr>
        </p:nvSpPr>
        <p:spPr/>
        <p:txBody>
          <a:bodyPr>
            <a:normAutofit fontScale="90000"/>
          </a:bodyPr>
          <a:lstStyle/>
          <a:p>
            <a:r>
              <a:rPr lang="en-US" dirty="0"/>
              <a:t>Data Warehouse</a:t>
            </a:r>
            <a:br>
              <a:rPr lang="en-US" dirty="0"/>
            </a:br>
            <a:br>
              <a:rPr lang="en-US" dirty="0"/>
            </a:br>
            <a:r>
              <a:rPr lang="en-US" dirty="0"/>
              <a:t>Dimensional modeling</a:t>
            </a:r>
          </a:p>
        </p:txBody>
      </p:sp>
      <p:sp>
        <p:nvSpPr>
          <p:cNvPr id="4" name="Text Box 5">
            <a:extLst>
              <a:ext uri="{FF2B5EF4-FFF2-40B4-BE49-F238E27FC236}">
                <a16:creationId xmlns:a16="http://schemas.microsoft.com/office/drawing/2014/main" id="{6CECAFF3-AB46-4FE7-91D1-499C2E265B04}"/>
              </a:ext>
            </a:extLst>
          </p:cNvPr>
          <p:cNvSpPr txBox="1">
            <a:spLocks noGrp="1" noChangeArrowheads="1"/>
          </p:cNvSpPr>
          <p:nvPr>
            <p:ph type="subTitle" idx="1"/>
          </p:nvPr>
        </p:nvSpPr>
        <p:spPr bwMode="auto">
          <a:xfrm>
            <a:off x="1524000" y="3602038"/>
            <a:ext cx="9144000" cy="1655762"/>
          </a:xfrm>
          <a:prstGeom prst="rect">
            <a:avLst/>
          </a:prstGeom>
          <a:noFill/>
          <a:ln w="9525">
            <a:noFill/>
            <a:miter lim="800000"/>
            <a:headEnd/>
            <a:tailEnd/>
          </a:ln>
          <a:effectLst/>
        </p:spPr>
        <p:txBody>
          <a:bodyPr>
            <a:spAutoFit/>
          </a:bodyPr>
          <a:lstStyle/>
          <a:p>
            <a:pPr algn="ctr"/>
            <a:r>
              <a:rPr lang="en-US" dirty="0">
                <a:solidFill>
                  <a:srgbClr val="002060"/>
                </a:solidFill>
              </a:rPr>
              <a:t>Dr. Laila </a:t>
            </a:r>
            <a:r>
              <a:rPr lang="en-US" dirty="0" err="1">
                <a:solidFill>
                  <a:srgbClr val="002060"/>
                </a:solidFill>
              </a:rPr>
              <a:t>abdel</a:t>
            </a:r>
            <a:r>
              <a:rPr lang="en-US" dirty="0">
                <a:solidFill>
                  <a:srgbClr val="002060"/>
                </a:solidFill>
              </a:rPr>
              <a:t> </a:t>
            </a:r>
            <a:r>
              <a:rPr lang="en-US" dirty="0" err="1">
                <a:solidFill>
                  <a:srgbClr val="002060"/>
                </a:solidFill>
              </a:rPr>
              <a:t>hamid</a:t>
            </a:r>
            <a:endParaRPr lang="en-US" dirty="0">
              <a:solidFill>
                <a:srgbClr val="002060"/>
              </a:solidFill>
            </a:endParaRPr>
          </a:p>
          <a:p>
            <a:pPr algn="ctr"/>
            <a:r>
              <a:rPr lang="en-US" dirty="0">
                <a:solidFill>
                  <a:srgbClr val="002060"/>
                </a:solidFill>
              </a:rPr>
              <a:t>Dr. Mai El Defrawi</a:t>
            </a:r>
          </a:p>
          <a:p>
            <a:pPr algn="ctr"/>
            <a:r>
              <a:rPr lang="en-US" dirty="0">
                <a:solidFill>
                  <a:srgbClr val="002060"/>
                </a:solidFill>
              </a:rPr>
              <a:t>2021 - 2022</a:t>
            </a:r>
            <a:endParaRPr lang="ar-EG" dirty="0">
              <a:solidFill>
                <a:srgbClr val="002060"/>
              </a:solidFill>
            </a:endParaRPr>
          </a:p>
          <a:p>
            <a:endParaRPr lang="en-US" altLang="en-US" sz="2800" b="0" dirty="0"/>
          </a:p>
        </p:txBody>
      </p:sp>
    </p:spTree>
    <p:extLst>
      <p:ext uri="{BB962C8B-B14F-4D97-AF65-F5344CB8AC3E}">
        <p14:creationId xmlns:p14="http://schemas.microsoft.com/office/powerpoint/2010/main" val="1976650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ar-EG"/>
          </a:p>
        </p:txBody>
      </p:sp>
      <p:pic>
        <p:nvPicPr>
          <p:cNvPr id="9218" name="Picture 2" descr="D:\Teaching tutorials\Data Warehouse\Data Warehouse Course- Ahmed Elsayed\screenshots\Screenshot_20191103-154419.png"/>
          <p:cNvPicPr>
            <a:picLocks noGrp="1" noChangeAspect="1" noChangeArrowheads="1"/>
          </p:cNvPicPr>
          <p:nvPr>
            <p:ph idx="1"/>
          </p:nvPr>
        </p:nvPicPr>
        <p:blipFill>
          <a:blip r:embed="rId2" cstate="print"/>
          <a:srcRect/>
          <a:stretch>
            <a:fillRect/>
          </a:stretch>
        </p:blipFill>
        <p:spPr bwMode="auto">
          <a:xfrm>
            <a:off x="978332" y="550311"/>
            <a:ext cx="10235336" cy="5757377"/>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ar-EG"/>
          </a:p>
        </p:txBody>
      </p:sp>
      <p:pic>
        <p:nvPicPr>
          <p:cNvPr id="10242" name="Picture 2" descr="D:\Teaching tutorials\Data Warehouse\Data Warehouse Course- Ahmed Elsayed\screenshots\Screenshot_20191103-154511.png"/>
          <p:cNvPicPr>
            <a:picLocks noGrp="1" noChangeAspect="1" noChangeArrowheads="1"/>
          </p:cNvPicPr>
          <p:nvPr>
            <p:ph idx="1"/>
          </p:nvPr>
        </p:nvPicPr>
        <p:blipFill>
          <a:blip r:embed="rId2" cstate="print"/>
          <a:srcRect/>
          <a:stretch>
            <a:fillRect/>
          </a:stretch>
        </p:blipFill>
        <p:spPr bwMode="auto">
          <a:xfrm>
            <a:off x="601930" y="365127"/>
            <a:ext cx="10751869" cy="6047927"/>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ar-EG"/>
          </a:p>
        </p:txBody>
      </p:sp>
      <p:pic>
        <p:nvPicPr>
          <p:cNvPr id="11266" name="Picture 2" descr="D:\Teaching tutorials\Data Warehouse\Data Warehouse Course- Ahmed Elsayed\screenshots\Screenshot_20191103-154556.png"/>
          <p:cNvPicPr>
            <a:picLocks noGrp="1" noChangeAspect="1" noChangeArrowheads="1"/>
          </p:cNvPicPr>
          <p:nvPr>
            <p:ph idx="1"/>
          </p:nvPr>
        </p:nvPicPr>
        <p:blipFill>
          <a:blip r:embed="rId2" cstate="print"/>
          <a:srcRect/>
          <a:stretch>
            <a:fillRect/>
          </a:stretch>
        </p:blipFill>
        <p:spPr bwMode="auto">
          <a:xfrm>
            <a:off x="661565" y="365127"/>
            <a:ext cx="10847947" cy="6101971"/>
          </a:xfrm>
          <a:prstGeom prst="rect">
            <a:avLst/>
          </a:prstGeom>
          <a:no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ar-EG"/>
          </a:p>
        </p:txBody>
      </p:sp>
      <p:pic>
        <p:nvPicPr>
          <p:cNvPr id="12290" name="Picture 2" descr="D:\Teaching tutorials\Data Warehouse\Data Warehouse Course- Ahmed Elsayed\screenshots\Screenshot_20191103-154637.png"/>
          <p:cNvPicPr>
            <a:picLocks noGrp="1" noChangeAspect="1" noChangeArrowheads="1"/>
          </p:cNvPicPr>
          <p:nvPr>
            <p:ph idx="1"/>
          </p:nvPr>
        </p:nvPicPr>
        <p:blipFill>
          <a:blip r:embed="rId2" cstate="print"/>
          <a:srcRect/>
          <a:stretch>
            <a:fillRect/>
          </a:stretch>
        </p:blipFill>
        <p:spPr bwMode="auto">
          <a:xfrm>
            <a:off x="838199" y="365127"/>
            <a:ext cx="10515599" cy="5915025"/>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ar-EG"/>
          </a:p>
        </p:txBody>
      </p:sp>
      <p:pic>
        <p:nvPicPr>
          <p:cNvPr id="6146" name="Picture 2" descr="D:\Teaching tutorials\Data Warehouse\Data Warehouse Course- Ahmed Elsayed\screenshots\Screenshot_20191103-081223.png"/>
          <p:cNvPicPr>
            <a:picLocks noGrp="1" noChangeAspect="1" noChangeArrowheads="1"/>
          </p:cNvPicPr>
          <p:nvPr>
            <p:ph idx="1"/>
          </p:nvPr>
        </p:nvPicPr>
        <p:blipFill>
          <a:blip r:embed="rId2" cstate="print"/>
          <a:srcRect/>
          <a:stretch>
            <a:fillRect/>
          </a:stretch>
        </p:blipFill>
        <p:spPr bwMode="auto">
          <a:xfrm>
            <a:off x="838199" y="530951"/>
            <a:ext cx="10830339" cy="6092066"/>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Dimensional Model vs. Normal Form</a:t>
            </a:r>
            <a:endParaRPr lang="ar-EG" dirty="0"/>
          </a:p>
        </p:txBody>
      </p:sp>
      <p:pic>
        <p:nvPicPr>
          <p:cNvPr id="7170" name="Picture 2" descr="D:\Teaching tutorials\Data Warehouse\Data Warehouse Course- Ahmed Elsayed\screenshots\Screenshot_20191103-081703.png"/>
          <p:cNvPicPr>
            <a:picLocks noGrp="1" noChangeAspect="1" noChangeArrowheads="1"/>
          </p:cNvPicPr>
          <p:nvPr>
            <p:ph idx="1"/>
          </p:nvPr>
        </p:nvPicPr>
        <p:blipFill>
          <a:blip r:embed="rId2" cstate="print"/>
          <a:srcRect/>
          <a:stretch>
            <a:fillRect/>
          </a:stretch>
        </p:blipFill>
        <p:spPr bwMode="auto">
          <a:xfrm>
            <a:off x="2072922" y="1600201"/>
            <a:ext cx="8046156" cy="4525963"/>
          </a:xfrm>
          <a:prstGeom prst="rect">
            <a:avLst/>
          </a:prstGeom>
          <a:noFill/>
        </p:spPr>
      </p:pic>
      <p:pic>
        <p:nvPicPr>
          <p:cNvPr id="7172" name="Picture 4"/>
          <p:cNvPicPr>
            <a:picLocks noChangeAspect="1" noChangeArrowheads="1"/>
          </p:cNvPicPr>
          <p:nvPr/>
        </p:nvPicPr>
        <p:blipFill>
          <a:blip r:embed="rId3" cstate="print"/>
          <a:srcRect/>
          <a:stretch>
            <a:fillRect/>
          </a:stretch>
        </p:blipFill>
        <p:spPr bwMode="auto">
          <a:xfrm>
            <a:off x="2219326" y="3810000"/>
            <a:ext cx="7439025" cy="2247900"/>
          </a:xfrm>
          <a:prstGeom prst="rect">
            <a:avLst/>
          </a:prstGeom>
          <a:noFill/>
          <a:ln w="9525">
            <a:noFill/>
            <a:miter lim="800000"/>
            <a:headEnd/>
            <a:tailEnd/>
          </a:ln>
          <a:effectLst/>
        </p:spPr>
      </p:pic>
      <p:sp>
        <p:nvSpPr>
          <p:cNvPr id="7" name="Rectangle 6"/>
          <p:cNvSpPr/>
          <p:nvPr/>
        </p:nvSpPr>
        <p:spPr>
          <a:xfrm>
            <a:off x="4724400" y="3962400"/>
            <a:ext cx="533400" cy="4572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 name="Rectangle 7"/>
          <p:cNvSpPr/>
          <p:nvPr/>
        </p:nvSpPr>
        <p:spPr>
          <a:xfrm>
            <a:off x="2286000" y="4114800"/>
            <a:ext cx="533400" cy="4572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9" name="Rectangle 8"/>
          <p:cNvSpPr/>
          <p:nvPr/>
        </p:nvSpPr>
        <p:spPr>
          <a:xfrm>
            <a:off x="4953000" y="5334000"/>
            <a:ext cx="533400" cy="4572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0" name="Rectangle 9"/>
          <p:cNvSpPr/>
          <p:nvPr/>
        </p:nvSpPr>
        <p:spPr>
          <a:xfrm>
            <a:off x="2286000" y="5257800"/>
            <a:ext cx="533400" cy="4572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1" name="Rectangle 10"/>
          <p:cNvSpPr/>
          <p:nvPr/>
        </p:nvSpPr>
        <p:spPr>
          <a:xfrm>
            <a:off x="3657600" y="4648200"/>
            <a:ext cx="533400" cy="45720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B3BDE-F1E1-4E52-9D19-65F805FF0F43}"/>
              </a:ext>
            </a:extLst>
          </p:cNvPr>
          <p:cNvSpPr>
            <a:spLocks noGrp="1"/>
          </p:cNvSpPr>
          <p:nvPr>
            <p:ph type="title"/>
          </p:nvPr>
        </p:nvSpPr>
        <p:spPr/>
        <p:txBody>
          <a:bodyPr/>
          <a:lstStyle/>
          <a:p>
            <a:endParaRPr lang="en-US"/>
          </a:p>
        </p:txBody>
      </p:sp>
      <p:pic>
        <p:nvPicPr>
          <p:cNvPr id="4" name="Content Placeholder 3" descr="D:\Teaching tutorials\Data Warehouse\Data Warehouse Course- Ahmed Elsayed\screenshots\Screenshot_20191103-081943.png">
            <a:extLst>
              <a:ext uri="{FF2B5EF4-FFF2-40B4-BE49-F238E27FC236}">
                <a16:creationId xmlns:a16="http://schemas.microsoft.com/office/drawing/2014/main" id="{8B348364-37D2-4D99-9F1A-CE4278382520}"/>
              </a:ext>
            </a:extLst>
          </p:cNvPr>
          <p:cNvPicPr>
            <a:picLocks noGrp="1" noChangeAspect="1" noChangeArrowheads="1"/>
          </p:cNvPicPr>
          <p:nvPr>
            <p:ph idx="1"/>
          </p:nvPr>
        </p:nvPicPr>
        <p:blipFill>
          <a:blip r:embed="rId2" cstate="print"/>
          <a:srcRect/>
          <a:stretch>
            <a:fillRect/>
          </a:stretch>
        </p:blipFill>
        <p:spPr bwMode="auto">
          <a:xfrm>
            <a:off x="838199" y="365126"/>
            <a:ext cx="10617975" cy="5972611"/>
          </a:xfrm>
          <a:prstGeom prst="rect">
            <a:avLst/>
          </a:prstGeom>
          <a:noFill/>
        </p:spPr>
      </p:pic>
    </p:spTree>
    <p:extLst>
      <p:ext uri="{BB962C8B-B14F-4D97-AF65-F5344CB8AC3E}">
        <p14:creationId xmlns:p14="http://schemas.microsoft.com/office/powerpoint/2010/main" val="15267974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10E07-DE68-4F5B-8403-4A8AFF7EFD70}"/>
              </a:ext>
            </a:extLst>
          </p:cNvPr>
          <p:cNvSpPr>
            <a:spLocks noGrp="1"/>
          </p:cNvSpPr>
          <p:nvPr>
            <p:ph type="title"/>
          </p:nvPr>
        </p:nvSpPr>
        <p:spPr/>
        <p:txBody>
          <a:bodyPr/>
          <a:lstStyle/>
          <a:p>
            <a:r>
              <a:rPr lang="en-US" dirty="0"/>
              <a:t>Cont.</a:t>
            </a:r>
          </a:p>
        </p:txBody>
      </p:sp>
      <p:sp>
        <p:nvSpPr>
          <p:cNvPr id="3" name="Content Placeholder 2">
            <a:extLst>
              <a:ext uri="{FF2B5EF4-FFF2-40B4-BE49-F238E27FC236}">
                <a16:creationId xmlns:a16="http://schemas.microsoft.com/office/drawing/2014/main" id="{06C22B2B-A625-4481-9ABB-8F99F36EAFB9}"/>
              </a:ext>
            </a:extLst>
          </p:cNvPr>
          <p:cNvSpPr>
            <a:spLocks noGrp="1"/>
          </p:cNvSpPr>
          <p:nvPr>
            <p:ph idx="1"/>
          </p:nvPr>
        </p:nvSpPr>
        <p:spPr>
          <a:xfrm>
            <a:off x="714632" y="1351092"/>
            <a:ext cx="10515600" cy="3962314"/>
          </a:xfrm>
        </p:spPr>
        <p:txBody>
          <a:bodyPr/>
          <a:lstStyle/>
          <a:p>
            <a:pPr algn="l"/>
            <a:r>
              <a:rPr lang="en-US" sz="2400" b="1" i="0" dirty="0">
                <a:solidFill>
                  <a:srgbClr val="222222"/>
                </a:solidFill>
                <a:effectLst/>
                <a:latin typeface="Source Sans Pro" panose="020B0503030403020204" pitchFamily="34" charset="0"/>
              </a:rPr>
              <a:t>Attributes</a:t>
            </a:r>
          </a:p>
          <a:p>
            <a:pPr algn="l"/>
            <a:r>
              <a:rPr lang="en-US" sz="2400" b="0" i="0" dirty="0">
                <a:solidFill>
                  <a:srgbClr val="222222"/>
                </a:solidFill>
                <a:effectLst/>
                <a:latin typeface="Source Sans Pro" panose="020B0503030403020204" pitchFamily="34" charset="0"/>
              </a:rPr>
              <a:t>The Attributes are the various characteristics of the dimension in dimensional data modeling.</a:t>
            </a:r>
          </a:p>
          <a:p>
            <a:pPr algn="l"/>
            <a:r>
              <a:rPr lang="en-US" sz="2400" b="0" i="0" dirty="0">
                <a:solidFill>
                  <a:srgbClr val="222222"/>
                </a:solidFill>
                <a:effectLst/>
                <a:latin typeface="Source Sans Pro" panose="020B0503030403020204" pitchFamily="34" charset="0"/>
              </a:rPr>
              <a:t>In the Location dimension, the attributes can be</a:t>
            </a:r>
          </a:p>
          <a:p>
            <a:pPr lvl="1"/>
            <a:r>
              <a:rPr lang="en-US" sz="2400" b="0" i="0" dirty="0">
                <a:solidFill>
                  <a:srgbClr val="222222"/>
                </a:solidFill>
                <a:effectLst/>
                <a:latin typeface="Source Sans Pro" panose="020B0503030403020204" pitchFamily="34" charset="0"/>
              </a:rPr>
              <a:t>State</a:t>
            </a:r>
          </a:p>
          <a:p>
            <a:pPr lvl="1"/>
            <a:r>
              <a:rPr lang="en-US" sz="2400" b="0" i="0" dirty="0">
                <a:solidFill>
                  <a:srgbClr val="222222"/>
                </a:solidFill>
                <a:effectLst/>
                <a:latin typeface="Source Sans Pro" panose="020B0503030403020204" pitchFamily="34" charset="0"/>
              </a:rPr>
              <a:t>Country</a:t>
            </a:r>
          </a:p>
          <a:p>
            <a:pPr lvl="1"/>
            <a:r>
              <a:rPr lang="en-US" sz="2400" b="0" i="0" dirty="0" err="1">
                <a:solidFill>
                  <a:srgbClr val="222222"/>
                </a:solidFill>
                <a:effectLst/>
                <a:latin typeface="Source Sans Pro" panose="020B0503030403020204" pitchFamily="34" charset="0"/>
              </a:rPr>
              <a:t>Zipcode</a:t>
            </a:r>
            <a:r>
              <a:rPr lang="en-US" sz="2400" b="0" i="0" dirty="0">
                <a:solidFill>
                  <a:srgbClr val="222222"/>
                </a:solidFill>
                <a:effectLst/>
                <a:latin typeface="Source Sans Pro" panose="020B0503030403020204" pitchFamily="34" charset="0"/>
              </a:rPr>
              <a:t> etc.</a:t>
            </a:r>
          </a:p>
          <a:p>
            <a:pPr algn="l"/>
            <a:r>
              <a:rPr lang="en-US" sz="2400" b="0" i="0" dirty="0">
                <a:solidFill>
                  <a:srgbClr val="222222"/>
                </a:solidFill>
                <a:effectLst/>
                <a:latin typeface="Source Sans Pro" panose="020B0503030403020204" pitchFamily="34" charset="0"/>
              </a:rPr>
              <a:t>Attributes are used to search, filter, or classify facts. </a:t>
            </a:r>
          </a:p>
          <a:p>
            <a:pPr algn="l"/>
            <a:r>
              <a:rPr lang="en-US" sz="2400" b="0" i="0" dirty="0">
                <a:solidFill>
                  <a:srgbClr val="222222"/>
                </a:solidFill>
                <a:effectLst/>
                <a:latin typeface="Source Sans Pro" panose="020B0503030403020204" pitchFamily="34" charset="0"/>
              </a:rPr>
              <a:t>Dimension Tables contain Attributes</a:t>
            </a:r>
          </a:p>
          <a:p>
            <a:pPr marL="0" indent="0">
              <a:buNone/>
            </a:pPr>
            <a:endParaRPr lang="en-US" dirty="0"/>
          </a:p>
        </p:txBody>
      </p:sp>
    </p:spTree>
    <p:extLst>
      <p:ext uri="{BB962C8B-B14F-4D97-AF65-F5344CB8AC3E}">
        <p14:creationId xmlns:p14="http://schemas.microsoft.com/office/powerpoint/2010/main" val="23218652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D47C4-658D-4339-B4A3-58C188B8F342}"/>
              </a:ext>
            </a:extLst>
          </p:cNvPr>
          <p:cNvSpPr>
            <a:spLocks noGrp="1"/>
          </p:cNvSpPr>
          <p:nvPr>
            <p:ph type="title"/>
          </p:nvPr>
        </p:nvSpPr>
        <p:spPr>
          <a:xfrm>
            <a:off x="838200" y="69361"/>
            <a:ext cx="10515600" cy="1042377"/>
          </a:xfrm>
        </p:spPr>
        <p:txBody>
          <a:bodyPr/>
          <a:lstStyle/>
          <a:p>
            <a:r>
              <a:rPr lang="en-US" dirty="0"/>
              <a:t>Cont.</a:t>
            </a:r>
          </a:p>
        </p:txBody>
      </p:sp>
      <p:sp>
        <p:nvSpPr>
          <p:cNvPr id="3" name="Content Placeholder 2">
            <a:extLst>
              <a:ext uri="{FF2B5EF4-FFF2-40B4-BE49-F238E27FC236}">
                <a16:creationId xmlns:a16="http://schemas.microsoft.com/office/drawing/2014/main" id="{60ABC77D-14E0-4B7F-AED6-A65E2DF6A242}"/>
              </a:ext>
            </a:extLst>
          </p:cNvPr>
          <p:cNvSpPr>
            <a:spLocks noGrp="1"/>
          </p:cNvSpPr>
          <p:nvPr>
            <p:ph idx="1"/>
          </p:nvPr>
        </p:nvSpPr>
        <p:spPr>
          <a:xfrm>
            <a:off x="838200" y="1000787"/>
            <a:ext cx="10907110" cy="4351338"/>
          </a:xfrm>
        </p:spPr>
        <p:txBody>
          <a:bodyPr>
            <a:noAutofit/>
          </a:bodyPr>
          <a:lstStyle/>
          <a:p>
            <a:pPr algn="l"/>
            <a:r>
              <a:rPr lang="en-US" sz="2000" b="1" i="0" dirty="0">
                <a:solidFill>
                  <a:srgbClr val="222222"/>
                </a:solidFill>
                <a:effectLst/>
                <a:latin typeface="Source Sans Pro" panose="020B0503030403020204" pitchFamily="34" charset="0"/>
              </a:rPr>
              <a:t>Fact Table</a:t>
            </a:r>
          </a:p>
          <a:p>
            <a:pPr algn="l"/>
            <a:r>
              <a:rPr lang="en-US" sz="2000" b="0" i="0" dirty="0">
                <a:solidFill>
                  <a:srgbClr val="222222"/>
                </a:solidFill>
                <a:effectLst/>
                <a:latin typeface="Source Sans Pro" panose="020B0503030403020204" pitchFamily="34" charset="0"/>
              </a:rPr>
              <a:t>A fact table is a primary table in dimension modelling.</a:t>
            </a:r>
          </a:p>
          <a:p>
            <a:pPr algn="l"/>
            <a:r>
              <a:rPr lang="en-US" sz="2000" b="0" i="0" dirty="0">
                <a:solidFill>
                  <a:srgbClr val="222222"/>
                </a:solidFill>
                <a:effectLst/>
                <a:latin typeface="Source Sans Pro" panose="020B0503030403020204" pitchFamily="34" charset="0"/>
              </a:rPr>
              <a:t>A Fact Table contains</a:t>
            </a:r>
          </a:p>
          <a:p>
            <a:pPr lvl="1">
              <a:buFont typeface="+mj-lt"/>
              <a:buAutoNum type="arabicPeriod"/>
            </a:pPr>
            <a:r>
              <a:rPr lang="en-US" sz="2000" b="0" i="0" dirty="0">
                <a:solidFill>
                  <a:srgbClr val="222222"/>
                </a:solidFill>
                <a:effectLst/>
                <a:latin typeface="Source Sans Pro" panose="020B0503030403020204" pitchFamily="34" charset="0"/>
              </a:rPr>
              <a:t>Measurements/facts</a:t>
            </a:r>
          </a:p>
          <a:p>
            <a:pPr lvl="1">
              <a:buFont typeface="+mj-lt"/>
              <a:buAutoNum type="arabicPeriod"/>
            </a:pPr>
            <a:r>
              <a:rPr lang="en-US" sz="2000" b="0" i="0" dirty="0">
                <a:solidFill>
                  <a:srgbClr val="222222"/>
                </a:solidFill>
                <a:effectLst/>
                <a:latin typeface="Source Sans Pro" panose="020B0503030403020204" pitchFamily="34" charset="0"/>
              </a:rPr>
              <a:t>Foreign key to dimension table</a:t>
            </a:r>
          </a:p>
          <a:p>
            <a:endParaRPr lang="en-US" sz="2000" dirty="0"/>
          </a:p>
          <a:p>
            <a:pPr algn="l"/>
            <a:r>
              <a:rPr lang="en-US" sz="2000" b="1" i="0" dirty="0">
                <a:solidFill>
                  <a:srgbClr val="222222"/>
                </a:solidFill>
                <a:effectLst/>
                <a:latin typeface="Source Sans Pro" panose="020B0503030403020204" pitchFamily="34" charset="0"/>
              </a:rPr>
              <a:t>Dimension Table</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A dimension table contains dimensions of a fact.</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They are joined to fact table via a foreign key.</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Dimension tables are de-normalized tables.</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The Dimension Attributes are the various columns in a dimension table</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Dimensions offers descriptive characteristics of the facts with the help of their attributes</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No set limit set for given for number of dimensions</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The dimension can also contain one or more hierarchical relationships</a:t>
            </a:r>
          </a:p>
          <a:p>
            <a:endParaRPr lang="en-US" sz="1800" dirty="0"/>
          </a:p>
        </p:txBody>
      </p:sp>
    </p:spTree>
    <p:extLst>
      <p:ext uri="{BB962C8B-B14F-4D97-AF65-F5344CB8AC3E}">
        <p14:creationId xmlns:p14="http://schemas.microsoft.com/office/powerpoint/2010/main" val="3392484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9763B-7DA7-4C18-A131-972AFB068A19}"/>
              </a:ext>
            </a:extLst>
          </p:cNvPr>
          <p:cNvSpPr>
            <a:spLocks noGrp="1"/>
          </p:cNvSpPr>
          <p:nvPr>
            <p:ph type="title"/>
          </p:nvPr>
        </p:nvSpPr>
        <p:spPr/>
        <p:txBody>
          <a:bodyPr/>
          <a:lstStyle/>
          <a:p>
            <a:r>
              <a:rPr lang="en-US" dirty="0"/>
              <a:t>Example:</a:t>
            </a:r>
          </a:p>
        </p:txBody>
      </p:sp>
      <p:pic>
        <p:nvPicPr>
          <p:cNvPr id="10" name="Content Placeholder 9">
            <a:extLst>
              <a:ext uri="{FF2B5EF4-FFF2-40B4-BE49-F238E27FC236}">
                <a16:creationId xmlns:a16="http://schemas.microsoft.com/office/drawing/2014/main" id="{82AD4CA9-DE03-421B-86EB-2881A344595D}"/>
              </a:ext>
            </a:extLst>
          </p:cNvPr>
          <p:cNvPicPr>
            <a:picLocks noGrp="1" noChangeAspect="1"/>
          </p:cNvPicPr>
          <p:nvPr>
            <p:ph idx="1"/>
          </p:nvPr>
        </p:nvPicPr>
        <p:blipFill>
          <a:blip r:embed="rId2"/>
          <a:stretch>
            <a:fillRect/>
          </a:stretch>
        </p:blipFill>
        <p:spPr>
          <a:xfrm>
            <a:off x="838200" y="1681162"/>
            <a:ext cx="9356124" cy="3845126"/>
          </a:xfrm>
        </p:spPr>
      </p:pic>
    </p:spTree>
    <p:extLst>
      <p:ext uri="{BB962C8B-B14F-4D97-AF65-F5344CB8AC3E}">
        <p14:creationId xmlns:p14="http://schemas.microsoft.com/office/powerpoint/2010/main" val="16373677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C24DB-7F1B-4E26-86E0-2DF660F73E52}"/>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3DF2F940-E788-4B45-9560-63640FE86F69}"/>
              </a:ext>
            </a:extLst>
          </p:cNvPr>
          <p:cNvSpPr>
            <a:spLocks noGrp="1"/>
          </p:cNvSpPr>
          <p:nvPr>
            <p:ph idx="1"/>
          </p:nvPr>
        </p:nvSpPr>
        <p:spPr/>
        <p:txBody>
          <a:bodyPr/>
          <a:lstStyle/>
          <a:p>
            <a:r>
              <a:rPr lang="en-US" dirty="0">
                <a:hlinkClick r:id="rId2"/>
              </a:rPr>
              <a:t>https://www.guru99.com/dimensional-model-data-warehouse.html</a:t>
            </a:r>
            <a:endParaRPr lang="ar-EG" dirty="0"/>
          </a:p>
          <a:p>
            <a:endParaRPr lang="ar-EG" dirty="0"/>
          </a:p>
        </p:txBody>
      </p:sp>
    </p:spTree>
    <p:extLst>
      <p:ext uri="{BB962C8B-B14F-4D97-AF65-F5344CB8AC3E}">
        <p14:creationId xmlns:p14="http://schemas.microsoft.com/office/powerpoint/2010/main" val="25975307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60DE9-9D19-42A4-B84D-F9ADC4D7CC8F}"/>
              </a:ext>
            </a:extLst>
          </p:cNvPr>
          <p:cNvSpPr>
            <a:spLocks noGrp="1"/>
          </p:cNvSpPr>
          <p:nvPr>
            <p:ph type="title"/>
          </p:nvPr>
        </p:nvSpPr>
        <p:spPr/>
        <p:txBody>
          <a:bodyPr/>
          <a:lstStyle/>
          <a:p>
            <a:r>
              <a:rPr lang="en-US" dirty="0"/>
              <a:t>Types of dimensional tables</a:t>
            </a:r>
          </a:p>
        </p:txBody>
      </p:sp>
      <p:sp>
        <p:nvSpPr>
          <p:cNvPr id="3" name="Content Placeholder 2">
            <a:extLst>
              <a:ext uri="{FF2B5EF4-FFF2-40B4-BE49-F238E27FC236}">
                <a16:creationId xmlns:a16="http://schemas.microsoft.com/office/drawing/2014/main" id="{70282CE0-3AD9-4159-9991-A0FDE900B484}"/>
              </a:ext>
            </a:extLst>
          </p:cNvPr>
          <p:cNvSpPr>
            <a:spLocks noGrp="1"/>
          </p:cNvSpPr>
          <p:nvPr>
            <p:ph idx="1"/>
          </p:nvPr>
        </p:nvSpPr>
        <p:spPr>
          <a:xfrm>
            <a:off x="2877065" y="1690690"/>
            <a:ext cx="5031259" cy="4351338"/>
          </a:xfrm>
        </p:spPr>
        <p:txBody>
          <a:bodyPr/>
          <a:lstStyle/>
          <a:p>
            <a:r>
              <a:rPr lang="en-US" b="0" i="0" dirty="0">
                <a:effectLst/>
                <a:latin typeface="Roboto" panose="02000000000000000000" pitchFamily="2" charset="0"/>
              </a:rPr>
              <a:t>conformed dimensions</a:t>
            </a:r>
          </a:p>
          <a:p>
            <a:r>
              <a:rPr lang="en-US" b="0" i="0" dirty="0">
                <a:effectLst/>
                <a:latin typeface="Roboto" panose="02000000000000000000" pitchFamily="2" charset="0"/>
              </a:rPr>
              <a:t>role-playing dimensions </a:t>
            </a:r>
          </a:p>
          <a:p>
            <a:r>
              <a:rPr lang="en-US" b="0" i="0" dirty="0">
                <a:effectLst/>
                <a:latin typeface="Roboto" panose="02000000000000000000" pitchFamily="2" charset="0"/>
              </a:rPr>
              <a:t>slowly changing dimensions </a:t>
            </a:r>
          </a:p>
          <a:p>
            <a:r>
              <a:rPr lang="en-US" b="0" i="0" dirty="0">
                <a:effectLst/>
                <a:latin typeface="Roboto" panose="02000000000000000000" pitchFamily="2" charset="0"/>
              </a:rPr>
              <a:t>junk dimensions</a:t>
            </a:r>
            <a:endParaRPr lang="en-US" dirty="0"/>
          </a:p>
        </p:txBody>
      </p:sp>
    </p:spTree>
    <p:extLst>
      <p:ext uri="{BB962C8B-B14F-4D97-AF65-F5344CB8AC3E}">
        <p14:creationId xmlns:p14="http://schemas.microsoft.com/office/powerpoint/2010/main" val="14764974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F7774-FA8F-4FC2-9746-C9B6C6AA7B6A}"/>
              </a:ext>
            </a:extLst>
          </p:cNvPr>
          <p:cNvSpPr>
            <a:spLocks noGrp="1"/>
          </p:cNvSpPr>
          <p:nvPr>
            <p:ph type="title"/>
          </p:nvPr>
        </p:nvSpPr>
        <p:spPr/>
        <p:txBody>
          <a:bodyPr>
            <a:normAutofit/>
          </a:bodyPr>
          <a:lstStyle/>
          <a:p>
            <a:r>
              <a:rPr lang="en-US" b="0" i="0" dirty="0">
                <a:solidFill>
                  <a:srgbClr val="000000"/>
                </a:solidFill>
                <a:effectLst/>
                <a:latin typeface="Roboto" panose="02000000000000000000" pitchFamily="2" charset="0"/>
              </a:rPr>
              <a:t>Conformed Dimensions</a:t>
            </a:r>
            <a:br>
              <a:rPr lang="en-US" b="0" i="0" dirty="0">
                <a:solidFill>
                  <a:srgbClr val="000000"/>
                </a:solidFill>
                <a:effectLst/>
                <a:latin typeface="Roboto" panose="02000000000000000000" pitchFamily="2" charset="0"/>
              </a:rPr>
            </a:br>
            <a:endParaRPr lang="en-US" dirty="0"/>
          </a:p>
        </p:txBody>
      </p:sp>
      <p:sp>
        <p:nvSpPr>
          <p:cNvPr id="3" name="Content Placeholder 2">
            <a:extLst>
              <a:ext uri="{FF2B5EF4-FFF2-40B4-BE49-F238E27FC236}">
                <a16:creationId xmlns:a16="http://schemas.microsoft.com/office/drawing/2014/main" id="{4937EE2B-AC0B-483E-8091-A075C84690CE}"/>
              </a:ext>
            </a:extLst>
          </p:cNvPr>
          <p:cNvSpPr>
            <a:spLocks noGrp="1"/>
          </p:cNvSpPr>
          <p:nvPr>
            <p:ph idx="1"/>
          </p:nvPr>
        </p:nvSpPr>
        <p:spPr>
          <a:xfrm>
            <a:off x="640492" y="1343712"/>
            <a:ext cx="10515600" cy="4351338"/>
          </a:xfrm>
        </p:spPr>
        <p:txBody>
          <a:bodyPr>
            <a:normAutofit lnSpcReduction="10000"/>
          </a:bodyPr>
          <a:lstStyle/>
          <a:p>
            <a:r>
              <a:rPr lang="en-US" b="0" i="0" dirty="0">
                <a:effectLst/>
                <a:latin typeface="Roboto" panose="02000000000000000000" pitchFamily="2" charset="0"/>
              </a:rPr>
              <a:t>A conformed dimension can be associated with different fact tables, maintaining the same meaning with all of them. </a:t>
            </a:r>
          </a:p>
          <a:p>
            <a:r>
              <a:rPr lang="en-US" b="0" i="0" dirty="0">
                <a:effectLst/>
                <a:latin typeface="Roboto" panose="02000000000000000000" pitchFamily="2" charset="0"/>
              </a:rPr>
              <a:t>In constellation-type data warehouse designs with multiple fact tables, conformed dimensions make cross-domain queries possible.</a:t>
            </a:r>
          </a:p>
          <a:p>
            <a:endParaRPr lang="en-US" dirty="0">
              <a:latin typeface="Roboto" panose="02000000000000000000" pitchFamily="2" charset="0"/>
            </a:endParaRPr>
          </a:p>
          <a:p>
            <a:r>
              <a:rPr lang="en-US" b="0" i="0" dirty="0">
                <a:effectLst/>
                <a:latin typeface="Roboto" panose="02000000000000000000" pitchFamily="2" charset="0"/>
              </a:rPr>
              <a:t>Example: </a:t>
            </a:r>
          </a:p>
          <a:p>
            <a:r>
              <a:rPr lang="en-US" b="0" i="0" dirty="0">
                <a:effectLst/>
                <a:latin typeface="Roboto" panose="02000000000000000000" pitchFamily="2" charset="0"/>
              </a:rPr>
              <a:t>A typical conformed dimension is the date. Its meaning does not vary by fact table. For this reason, most data warehouses have a single date dimension shared by all fact tables.</a:t>
            </a:r>
          </a:p>
          <a:p>
            <a:endParaRPr lang="en-US" dirty="0"/>
          </a:p>
        </p:txBody>
      </p:sp>
    </p:spTree>
    <p:extLst>
      <p:ext uri="{BB962C8B-B14F-4D97-AF65-F5344CB8AC3E}">
        <p14:creationId xmlns:p14="http://schemas.microsoft.com/office/powerpoint/2010/main" val="8778775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0BAD9-3999-4E7A-9697-C683F0C42FEE}"/>
              </a:ext>
            </a:extLst>
          </p:cNvPr>
          <p:cNvSpPr>
            <a:spLocks noGrp="1"/>
          </p:cNvSpPr>
          <p:nvPr>
            <p:ph type="title"/>
          </p:nvPr>
        </p:nvSpPr>
        <p:spPr/>
        <p:txBody>
          <a:bodyPr/>
          <a:lstStyle/>
          <a:p>
            <a:r>
              <a:rPr lang="en-US" b="0" i="0" dirty="0">
                <a:solidFill>
                  <a:srgbClr val="000000"/>
                </a:solidFill>
                <a:effectLst/>
                <a:latin typeface="Roboto" panose="02000000000000000000" pitchFamily="2" charset="0"/>
              </a:rPr>
              <a:t>Role-Playing Dimensions</a:t>
            </a:r>
            <a:endParaRPr lang="en-US" dirty="0"/>
          </a:p>
        </p:txBody>
      </p:sp>
      <p:sp>
        <p:nvSpPr>
          <p:cNvPr id="3" name="Content Placeholder 2">
            <a:extLst>
              <a:ext uri="{FF2B5EF4-FFF2-40B4-BE49-F238E27FC236}">
                <a16:creationId xmlns:a16="http://schemas.microsoft.com/office/drawing/2014/main" id="{6684E5F6-CD6A-4A41-91EE-65C3AAEC2B89}"/>
              </a:ext>
            </a:extLst>
          </p:cNvPr>
          <p:cNvSpPr>
            <a:spLocks noGrp="1"/>
          </p:cNvSpPr>
          <p:nvPr>
            <p:ph idx="1"/>
          </p:nvPr>
        </p:nvSpPr>
        <p:spPr/>
        <p:txBody>
          <a:bodyPr>
            <a:normAutofit fontScale="92500" lnSpcReduction="20000"/>
          </a:bodyPr>
          <a:lstStyle/>
          <a:p>
            <a:r>
              <a:rPr lang="en-US" b="0" i="0" dirty="0">
                <a:solidFill>
                  <a:srgbClr val="666666"/>
                </a:solidFill>
                <a:effectLst/>
                <a:latin typeface="Roboto" panose="02000000000000000000" pitchFamily="2" charset="0"/>
              </a:rPr>
              <a:t>Role-playing dimensions are used by different fact tables, just like conformed dimensions.</a:t>
            </a:r>
          </a:p>
          <a:p>
            <a:r>
              <a:rPr lang="en-US" b="0" i="0" dirty="0">
                <a:solidFill>
                  <a:srgbClr val="666666"/>
                </a:solidFill>
                <a:effectLst/>
                <a:latin typeface="Roboto" panose="02000000000000000000" pitchFamily="2" charset="0"/>
              </a:rPr>
              <a:t>But unlike conformed dimensions, they have different meanings depending on the fact table or even the field within the fact table.</a:t>
            </a:r>
          </a:p>
          <a:p>
            <a:endParaRPr lang="en-US" dirty="0">
              <a:solidFill>
                <a:srgbClr val="666666"/>
              </a:solidFill>
              <a:latin typeface="Roboto" panose="02000000000000000000" pitchFamily="2" charset="0"/>
            </a:endParaRPr>
          </a:p>
          <a:p>
            <a:r>
              <a:rPr lang="en-US" dirty="0">
                <a:solidFill>
                  <a:srgbClr val="666666"/>
                </a:solidFill>
                <a:latin typeface="Roboto" panose="02000000000000000000" pitchFamily="2" charset="0"/>
              </a:rPr>
              <a:t>Example: </a:t>
            </a:r>
          </a:p>
          <a:p>
            <a:r>
              <a:rPr lang="en-US" b="0" i="0" dirty="0">
                <a:solidFill>
                  <a:srgbClr val="666666"/>
                </a:solidFill>
                <a:effectLst/>
                <a:latin typeface="Roboto" panose="02000000000000000000" pitchFamily="2" charset="0"/>
              </a:rPr>
              <a:t>The date dimension, mentioned earlier as a conformed dimension, can be a role-playing dimension if we relate the same table to different date attributes. </a:t>
            </a:r>
          </a:p>
          <a:p>
            <a:r>
              <a:rPr lang="en-US" b="0" i="0" dirty="0">
                <a:solidFill>
                  <a:srgbClr val="666666"/>
                </a:solidFill>
                <a:effectLst/>
                <a:latin typeface="Roboto" panose="02000000000000000000" pitchFamily="2" charset="0"/>
              </a:rPr>
              <a:t>For example, in the sales fact table, we may have an order date, a delivery date, and a payment date, all related to the same date dimension.</a:t>
            </a:r>
            <a:endParaRPr lang="en-US" dirty="0"/>
          </a:p>
        </p:txBody>
      </p:sp>
    </p:spTree>
    <p:extLst>
      <p:ext uri="{BB962C8B-B14F-4D97-AF65-F5344CB8AC3E}">
        <p14:creationId xmlns:p14="http://schemas.microsoft.com/office/powerpoint/2010/main" val="7304232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D9A40-55C6-4FF5-890D-D06B6B9C72A8}"/>
              </a:ext>
            </a:extLst>
          </p:cNvPr>
          <p:cNvSpPr>
            <a:spLocks noGrp="1"/>
          </p:cNvSpPr>
          <p:nvPr>
            <p:ph type="title"/>
          </p:nvPr>
        </p:nvSpPr>
        <p:spPr/>
        <p:txBody>
          <a:bodyPr/>
          <a:lstStyle/>
          <a:p>
            <a:r>
              <a:rPr lang="en-US" b="0" i="0" dirty="0">
                <a:solidFill>
                  <a:srgbClr val="000000"/>
                </a:solidFill>
                <a:effectLst/>
                <a:latin typeface="Roboto" panose="02000000000000000000" pitchFamily="2" charset="0"/>
              </a:rPr>
              <a:t>Slowly-Changing Dimensions (SCDs)</a:t>
            </a:r>
            <a:endParaRPr lang="en-US" dirty="0"/>
          </a:p>
        </p:txBody>
      </p:sp>
      <p:sp>
        <p:nvSpPr>
          <p:cNvPr id="3" name="Content Placeholder 2">
            <a:extLst>
              <a:ext uri="{FF2B5EF4-FFF2-40B4-BE49-F238E27FC236}">
                <a16:creationId xmlns:a16="http://schemas.microsoft.com/office/drawing/2014/main" id="{B0FB7E3F-E57B-45EA-8626-4760E98BD71B}"/>
              </a:ext>
            </a:extLst>
          </p:cNvPr>
          <p:cNvSpPr>
            <a:spLocks noGrp="1"/>
          </p:cNvSpPr>
          <p:nvPr>
            <p:ph idx="1"/>
          </p:nvPr>
        </p:nvSpPr>
        <p:spPr>
          <a:xfrm>
            <a:off x="838200" y="1690690"/>
            <a:ext cx="10515600" cy="4351338"/>
          </a:xfrm>
        </p:spPr>
        <p:txBody>
          <a:bodyPr/>
          <a:lstStyle/>
          <a:p>
            <a:pPr algn="l">
              <a:buFont typeface="Arial" panose="020B0604020202020204" pitchFamily="34" charset="0"/>
              <a:buChar char="•"/>
            </a:pPr>
            <a:r>
              <a:rPr lang="en-US" b="0" i="0" dirty="0">
                <a:effectLst/>
                <a:latin typeface="Roboto" panose="02000000000000000000" pitchFamily="2" charset="0"/>
              </a:rPr>
              <a:t>No update. This strategy is applied to immutable dimensions such as most date-type dimensions.</a:t>
            </a:r>
          </a:p>
          <a:p>
            <a:pPr algn="l">
              <a:buFont typeface="Arial" panose="020B0604020202020204" pitchFamily="34" charset="0"/>
              <a:buChar char="•"/>
            </a:pPr>
            <a:r>
              <a:rPr lang="en-US" b="0" i="0" dirty="0">
                <a:effectLst/>
                <a:latin typeface="Roboto" panose="02000000000000000000" pitchFamily="2" charset="0"/>
              </a:rPr>
              <a:t>Attributes are always updated to the most recent value. All events referring to the dimension are associated with the most recent values of its attributes, no matter when they occur.</a:t>
            </a:r>
          </a:p>
          <a:p>
            <a:pPr algn="l">
              <a:buFont typeface="Arial" panose="020B0604020202020204" pitchFamily="34" charset="0"/>
              <a:buChar char="•"/>
            </a:pPr>
            <a:r>
              <a:rPr lang="en-US" b="0" i="0" dirty="0">
                <a:effectLst/>
                <a:latin typeface="Roboto" panose="02000000000000000000" pitchFamily="2" charset="0"/>
              </a:rPr>
              <a:t>Changes to a dimension are applied by generating new versions of the changed elements, either by adding records that include an effective date, by mini dimensional tables, or by adding fields to differentiate the new data from the original data.</a:t>
            </a:r>
          </a:p>
          <a:p>
            <a:endParaRPr lang="en-US" dirty="0"/>
          </a:p>
        </p:txBody>
      </p:sp>
    </p:spTree>
    <p:extLst>
      <p:ext uri="{BB962C8B-B14F-4D97-AF65-F5344CB8AC3E}">
        <p14:creationId xmlns:p14="http://schemas.microsoft.com/office/powerpoint/2010/main" val="23186977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36E4A-E5A5-4284-A13B-816E4D83D9A3}"/>
              </a:ext>
            </a:extLst>
          </p:cNvPr>
          <p:cNvSpPr>
            <a:spLocks noGrp="1"/>
          </p:cNvSpPr>
          <p:nvPr>
            <p:ph type="title"/>
          </p:nvPr>
        </p:nvSpPr>
        <p:spPr/>
        <p:txBody>
          <a:bodyPr>
            <a:normAutofit/>
          </a:bodyPr>
          <a:lstStyle/>
          <a:p>
            <a:r>
              <a:rPr lang="en-US" b="0" i="0" dirty="0">
                <a:solidFill>
                  <a:srgbClr val="000000"/>
                </a:solidFill>
                <a:effectLst/>
                <a:latin typeface="Roboto" panose="02000000000000000000" pitchFamily="2" charset="0"/>
              </a:rPr>
              <a:t>Junk Dimensions</a:t>
            </a:r>
            <a:br>
              <a:rPr lang="en-US" b="0" i="0" dirty="0">
                <a:solidFill>
                  <a:srgbClr val="000000"/>
                </a:solidFill>
                <a:effectLst/>
                <a:latin typeface="Roboto" panose="02000000000000000000" pitchFamily="2" charset="0"/>
              </a:rPr>
            </a:br>
            <a:endParaRPr lang="en-US" dirty="0"/>
          </a:p>
        </p:txBody>
      </p:sp>
      <p:sp>
        <p:nvSpPr>
          <p:cNvPr id="3" name="Content Placeholder 2">
            <a:extLst>
              <a:ext uri="{FF2B5EF4-FFF2-40B4-BE49-F238E27FC236}">
                <a16:creationId xmlns:a16="http://schemas.microsoft.com/office/drawing/2014/main" id="{81440790-B583-4CD1-8F9F-01897E373156}"/>
              </a:ext>
            </a:extLst>
          </p:cNvPr>
          <p:cNvSpPr>
            <a:spLocks noGrp="1"/>
          </p:cNvSpPr>
          <p:nvPr>
            <p:ph idx="1"/>
          </p:nvPr>
        </p:nvSpPr>
        <p:spPr>
          <a:xfrm>
            <a:off x="838200" y="1027908"/>
            <a:ext cx="10515600" cy="4351338"/>
          </a:xfrm>
        </p:spPr>
        <p:txBody>
          <a:bodyPr/>
          <a:lstStyle/>
          <a:p>
            <a:r>
              <a:rPr lang="en-US" sz="2500" b="0" i="0" dirty="0">
                <a:effectLst/>
                <a:latin typeface="Roboto" panose="02000000000000000000" pitchFamily="2" charset="0"/>
              </a:rPr>
              <a:t>In a data warehouse design, facts often have indicator attributes like flags, Boolean values, or some other set of values that do not make sense as a dimension because of their low cardinalities. </a:t>
            </a:r>
          </a:p>
          <a:p>
            <a:r>
              <a:rPr lang="en-US" sz="2500" b="0" i="0" dirty="0">
                <a:effectLst/>
                <a:latin typeface="Roboto" panose="02000000000000000000" pitchFamily="2" charset="0"/>
              </a:rPr>
              <a:t>To avoid creating small dimensions for each of these attributes and increasing the number and sizes of the fact tables unnecessarily, a junk dimension is often created to gather all these attributes into a single table.</a:t>
            </a:r>
          </a:p>
          <a:p>
            <a:endParaRPr lang="en-US" dirty="0">
              <a:solidFill>
                <a:srgbClr val="666666"/>
              </a:solidFill>
              <a:latin typeface="Roboto" panose="02000000000000000000" pitchFamily="2" charset="0"/>
            </a:endParaRPr>
          </a:p>
          <a:p>
            <a:endParaRPr lang="en-US" dirty="0"/>
          </a:p>
        </p:txBody>
      </p:sp>
      <p:pic>
        <p:nvPicPr>
          <p:cNvPr id="7" name="Picture 6">
            <a:extLst>
              <a:ext uri="{FF2B5EF4-FFF2-40B4-BE49-F238E27FC236}">
                <a16:creationId xmlns:a16="http://schemas.microsoft.com/office/drawing/2014/main" id="{E50AC6C9-F95A-47AA-9284-EEC941ADA68F}"/>
              </a:ext>
            </a:extLst>
          </p:cNvPr>
          <p:cNvPicPr>
            <a:picLocks noChangeAspect="1"/>
          </p:cNvPicPr>
          <p:nvPr/>
        </p:nvPicPr>
        <p:blipFill>
          <a:blip r:embed="rId2"/>
          <a:stretch>
            <a:fillRect/>
          </a:stretch>
        </p:blipFill>
        <p:spPr>
          <a:xfrm>
            <a:off x="2166779" y="3470279"/>
            <a:ext cx="6505575" cy="2571750"/>
          </a:xfrm>
          <a:prstGeom prst="rect">
            <a:avLst/>
          </a:prstGeom>
        </p:spPr>
      </p:pic>
    </p:spTree>
    <p:extLst>
      <p:ext uri="{BB962C8B-B14F-4D97-AF65-F5344CB8AC3E}">
        <p14:creationId xmlns:p14="http://schemas.microsoft.com/office/powerpoint/2010/main" val="1615717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2EF22-2AB1-43FF-A88F-D3C4435AD85C}"/>
              </a:ext>
            </a:extLst>
          </p:cNvPr>
          <p:cNvSpPr>
            <a:spLocks noGrp="1"/>
          </p:cNvSpPr>
          <p:nvPr>
            <p:ph type="title"/>
          </p:nvPr>
        </p:nvSpPr>
        <p:spPr/>
        <p:txBody>
          <a:bodyPr/>
          <a:lstStyle/>
          <a:p>
            <a:r>
              <a:rPr lang="en-US" b="1" dirty="0">
                <a:solidFill>
                  <a:schemeClr val="accent2">
                    <a:lumMod val="75000"/>
                  </a:schemeClr>
                </a:solidFill>
              </a:rPr>
              <a:t>Dimensional modeling</a:t>
            </a:r>
          </a:p>
        </p:txBody>
      </p:sp>
      <p:sp>
        <p:nvSpPr>
          <p:cNvPr id="3" name="Content Placeholder 2">
            <a:extLst>
              <a:ext uri="{FF2B5EF4-FFF2-40B4-BE49-F238E27FC236}">
                <a16:creationId xmlns:a16="http://schemas.microsoft.com/office/drawing/2014/main" id="{C49C83AF-EC75-48DE-8ECC-339D1886A80C}"/>
              </a:ext>
            </a:extLst>
          </p:cNvPr>
          <p:cNvSpPr>
            <a:spLocks noGrp="1"/>
          </p:cNvSpPr>
          <p:nvPr>
            <p:ph idx="1"/>
          </p:nvPr>
        </p:nvSpPr>
        <p:spPr/>
        <p:txBody>
          <a:bodyPr>
            <a:normAutofit lnSpcReduction="10000"/>
          </a:bodyPr>
          <a:lstStyle/>
          <a:p>
            <a:r>
              <a:rPr lang="en-US" dirty="0">
                <a:solidFill>
                  <a:srgbClr val="222222"/>
                </a:solidFill>
                <a:latin typeface="Source Sans Pro" panose="020B0503030403020204" pitchFamily="34" charset="0"/>
              </a:rPr>
              <a:t>IS</a:t>
            </a:r>
            <a:r>
              <a:rPr lang="en-US" b="0" i="0" dirty="0">
                <a:solidFill>
                  <a:srgbClr val="222222"/>
                </a:solidFill>
                <a:effectLst/>
                <a:latin typeface="Source Sans Pro" panose="020B0503030403020204" pitchFamily="34" charset="0"/>
              </a:rPr>
              <a:t> a </a:t>
            </a:r>
            <a:r>
              <a:rPr lang="en-US" b="1" i="0" dirty="0">
                <a:solidFill>
                  <a:srgbClr val="222222"/>
                </a:solidFill>
                <a:effectLst/>
                <a:latin typeface="Source Sans Pro" panose="020B0503030403020204" pitchFamily="34" charset="0"/>
              </a:rPr>
              <a:t>data structure technique optimized for data storage in a Data warehouse</a:t>
            </a:r>
            <a:r>
              <a:rPr lang="en-US" b="0" i="0" dirty="0">
                <a:solidFill>
                  <a:srgbClr val="222222"/>
                </a:solidFill>
                <a:effectLst/>
                <a:latin typeface="Source Sans Pro" panose="020B0503030403020204" pitchFamily="34" charset="0"/>
              </a:rPr>
              <a:t>. </a:t>
            </a:r>
          </a:p>
          <a:p>
            <a:r>
              <a:rPr lang="en-US" b="0" i="0" dirty="0">
                <a:solidFill>
                  <a:srgbClr val="222222"/>
                </a:solidFill>
                <a:effectLst/>
                <a:latin typeface="Source Sans Pro" panose="020B0503030403020204" pitchFamily="34" charset="0"/>
              </a:rPr>
              <a:t>The purpose of dimensional modeling is to optimize the database for faster retrieval of data. </a:t>
            </a:r>
          </a:p>
          <a:p>
            <a:endParaRPr lang="en-US" b="0" i="0" dirty="0">
              <a:solidFill>
                <a:srgbClr val="222222"/>
              </a:solidFill>
              <a:effectLst/>
              <a:latin typeface="Source Sans Pro" panose="020B0503030403020204" pitchFamily="34" charset="0"/>
            </a:endParaRPr>
          </a:p>
          <a:p>
            <a:r>
              <a:rPr lang="en-US" b="0" i="0" dirty="0">
                <a:solidFill>
                  <a:srgbClr val="222222"/>
                </a:solidFill>
                <a:effectLst/>
                <a:latin typeface="Source Sans Pro" panose="020B0503030403020204" pitchFamily="34" charset="0"/>
              </a:rPr>
              <a:t>The concept of Dimensional Modelling was developed by Ralph Kimball and consists of “fact” and “dimension” tables.</a:t>
            </a:r>
          </a:p>
          <a:p>
            <a:endParaRPr lang="en-US" dirty="0">
              <a:solidFill>
                <a:srgbClr val="222222"/>
              </a:solidFill>
              <a:latin typeface="Source Sans Pro" panose="020B0503030403020204" pitchFamily="34" charset="0"/>
            </a:endParaRPr>
          </a:p>
          <a:p>
            <a:r>
              <a:rPr lang="en-US" altLang="en-GB" b="1" dirty="0"/>
              <a:t>Dimensional modeling </a:t>
            </a:r>
            <a:r>
              <a:rPr lang="en-US" altLang="en-GB" dirty="0"/>
              <a:t>is a technique for structuring data around the business concepts</a:t>
            </a:r>
          </a:p>
          <a:p>
            <a:endParaRPr lang="en-US" dirty="0"/>
          </a:p>
        </p:txBody>
      </p:sp>
    </p:spTree>
    <p:extLst>
      <p:ext uri="{BB962C8B-B14F-4D97-AF65-F5344CB8AC3E}">
        <p14:creationId xmlns:p14="http://schemas.microsoft.com/office/powerpoint/2010/main" val="1211217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90A42-8D68-4366-BD97-7E38E3C9B810}"/>
              </a:ext>
            </a:extLst>
          </p:cNvPr>
          <p:cNvSpPr>
            <a:spLocks noGrp="1"/>
          </p:cNvSpPr>
          <p:nvPr>
            <p:ph type="title"/>
          </p:nvPr>
        </p:nvSpPr>
        <p:spPr/>
        <p:txBody>
          <a:bodyPr/>
          <a:lstStyle/>
          <a:p>
            <a:r>
              <a:rPr lang="en-US" b="1" dirty="0">
                <a:solidFill>
                  <a:schemeClr val="accent2">
                    <a:lumMod val="75000"/>
                  </a:schemeClr>
                </a:solidFill>
              </a:rPr>
              <a:t>Dimensional modeling and Relational data model</a:t>
            </a:r>
          </a:p>
        </p:txBody>
      </p:sp>
      <p:sp>
        <p:nvSpPr>
          <p:cNvPr id="3" name="Content Placeholder 2">
            <a:extLst>
              <a:ext uri="{FF2B5EF4-FFF2-40B4-BE49-F238E27FC236}">
                <a16:creationId xmlns:a16="http://schemas.microsoft.com/office/drawing/2014/main" id="{DFC76777-1ADC-47F9-8F1E-FC6D4F258294}"/>
              </a:ext>
            </a:extLst>
          </p:cNvPr>
          <p:cNvSpPr>
            <a:spLocks noGrp="1"/>
          </p:cNvSpPr>
          <p:nvPr>
            <p:ph idx="1"/>
          </p:nvPr>
        </p:nvSpPr>
        <p:spPr/>
        <p:txBody>
          <a:bodyPr>
            <a:normAutofit fontScale="92500" lnSpcReduction="10000"/>
          </a:bodyPr>
          <a:lstStyle/>
          <a:p>
            <a:r>
              <a:rPr lang="en-US" b="0" i="0" dirty="0">
                <a:solidFill>
                  <a:srgbClr val="222222"/>
                </a:solidFill>
                <a:effectLst/>
                <a:latin typeface="Source Sans Pro" panose="020B0503030403020204" pitchFamily="34" charset="0"/>
              </a:rPr>
              <a:t>A dimensional model in data warehouse is designed to </a:t>
            </a:r>
            <a:r>
              <a:rPr lang="en-US" b="1" i="0" dirty="0">
                <a:solidFill>
                  <a:srgbClr val="222222"/>
                </a:solidFill>
                <a:effectLst/>
                <a:latin typeface="Source Sans Pro" panose="020B0503030403020204" pitchFamily="34" charset="0"/>
              </a:rPr>
              <a:t>read, summarize, analyze numeric information </a:t>
            </a:r>
            <a:r>
              <a:rPr lang="en-US" b="0" i="0" dirty="0">
                <a:solidFill>
                  <a:srgbClr val="222222"/>
                </a:solidFill>
                <a:effectLst/>
                <a:latin typeface="Source Sans Pro" panose="020B0503030403020204" pitchFamily="34" charset="0"/>
              </a:rPr>
              <a:t>like values, balances, counts, weights, etc. in a data warehouse. </a:t>
            </a:r>
          </a:p>
          <a:p>
            <a:endParaRPr lang="en-US" dirty="0">
              <a:solidFill>
                <a:srgbClr val="222222"/>
              </a:solidFill>
              <a:latin typeface="Source Sans Pro" panose="020B0503030403020204" pitchFamily="34" charset="0"/>
            </a:endParaRPr>
          </a:p>
          <a:p>
            <a:r>
              <a:rPr lang="en-US" b="0" i="0" dirty="0">
                <a:solidFill>
                  <a:srgbClr val="222222"/>
                </a:solidFill>
                <a:effectLst/>
                <a:latin typeface="Source Sans Pro" panose="020B0503030403020204" pitchFamily="34" charset="0"/>
              </a:rPr>
              <a:t>In contrast, relation models are optimized for </a:t>
            </a:r>
            <a:r>
              <a:rPr lang="en-US" b="1" i="0" dirty="0">
                <a:solidFill>
                  <a:srgbClr val="222222"/>
                </a:solidFill>
                <a:effectLst/>
                <a:latin typeface="Source Sans Pro" panose="020B0503030403020204" pitchFamily="34" charset="0"/>
              </a:rPr>
              <a:t>addition, updating and deletion </a:t>
            </a:r>
            <a:r>
              <a:rPr lang="en-US" b="0" i="0" dirty="0">
                <a:solidFill>
                  <a:srgbClr val="222222"/>
                </a:solidFill>
                <a:effectLst/>
                <a:latin typeface="Source Sans Pro" panose="020B0503030403020204" pitchFamily="34" charset="0"/>
              </a:rPr>
              <a:t>of data in a real-time Online Transaction System.</a:t>
            </a:r>
          </a:p>
          <a:p>
            <a:endParaRPr lang="en-US" dirty="0">
              <a:solidFill>
                <a:srgbClr val="222222"/>
              </a:solidFill>
              <a:latin typeface="Source Sans Pro" panose="020B0503030403020204" pitchFamily="34" charset="0"/>
            </a:endParaRPr>
          </a:p>
          <a:p>
            <a:r>
              <a:rPr lang="en-US" b="1" i="0" dirty="0">
                <a:solidFill>
                  <a:srgbClr val="222222"/>
                </a:solidFill>
                <a:effectLst/>
                <a:latin typeface="Source Sans Pro" panose="020B0503030403020204" pitchFamily="34" charset="0"/>
              </a:rPr>
              <a:t>For instance</a:t>
            </a:r>
            <a:r>
              <a:rPr lang="en-US" b="0" i="0" dirty="0">
                <a:solidFill>
                  <a:srgbClr val="222222"/>
                </a:solidFill>
                <a:effectLst/>
                <a:latin typeface="Source Sans Pro" panose="020B0503030403020204" pitchFamily="34" charset="0"/>
              </a:rPr>
              <a:t>, in the relational mode, normalization and ER models reduce redundancy in data. On the contrary, dimensional model in data warehouse arranges data in such a way that it is easier to retrieve information and generate reports.</a:t>
            </a:r>
            <a:endParaRPr lang="en-US" dirty="0"/>
          </a:p>
        </p:txBody>
      </p:sp>
    </p:spTree>
    <p:extLst>
      <p:ext uri="{BB962C8B-B14F-4D97-AF65-F5344CB8AC3E}">
        <p14:creationId xmlns:p14="http://schemas.microsoft.com/office/powerpoint/2010/main" val="456591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Blocks</a:t>
            </a:r>
            <a:endParaRPr lang="ar-EG" dirty="0"/>
          </a:p>
        </p:txBody>
      </p:sp>
      <p:pic>
        <p:nvPicPr>
          <p:cNvPr id="3075" name="Picture 3" descr="D:\Teaching tutorials\Data Warehouse\Data Warehouse Course- Ahmed Elsayed\screenshots\Screenshot_20191103-153442.png"/>
          <p:cNvPicPr>
            <a:picLocks noGrp="1" noChangeAspect="1" noChangeArrowheads="1"/>
          </p:cNvPicPr>
          <p:nvPr>
            <p:ph idx="1"/>
          </p:nvPr>
        </p:nvPicPr>
        <p:blipFill>
          <a:blip r:embed="rId2" cstate="print"/>
          <a:srcRect/>
          <a:stretch>
            <a:fillRect/>
          </a:stretch>
        </p:blipFill>
        <p:spPr bwMode="auto">
          <a:xfrm>
            <a:off x="2072922" y="1600201"/>
            <a:ext cx="8046156" cy="4525963"/>
          </a:xfrm>
          <a:prstGeom prst="rect">
            <a:avLst/>
          </a:prstGeo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990EE-2048-4AA5-A077-A4E0786E7056}"/>
              </a:ext>
            </a:extLst>
          </p:cNvPr>
          <p:cNvSpPr>
            <a:spLocks noGrp="1"/>
          </p:cNvSpPr>
          <p:nvPr>
            <p:ph type="title"/>
          </p:nvPr>
        </p:nvSpPr>
        <p:spPr>
          <a:xfrm>
            <a:off x="599661" y="159027"/>
            <a:ext cx="10515600" cy="1325563"/>
          </a:xfrm>
        </p:spPr>
        <p:txBody>
          <a:bodyPr/>
          <a:lstStyle/>
          <a:p>
            <a:r>
              <a:rPr lang="en-US" b="1" dirty="0">
                <a:solidFill>
                  <a:schemeClr val="accent2">
                    <a:lumMod val="75000"/>
                  </a:schemeClr>
                </a:solidFill>
              </a:rPr>
              <a:t>Elements of Dimensional Data Model</a:t>
            </a:r>
          </a:p>
        </p:txBody>
      </p:sp>
      <p:sp>
        <p:nvSpPr>
          <p:cNvPr id="3" name="Content Placeholder 2">
            <a:extLst>
              <a:ext uri="{FF2B5EF4-FFF2-40B4-BE49-F238E27FC236}">
                <a16:creationId xmlns:a16="http://schemas.microsoft.com/office/drawing/2014/main" id="{8762CF31-123E-4713-8D60-09ACE285901A}"/>
              </a:ext>
            </a:extLst>
          </p:cNvPr>
          <p:cNvSpPr>
            <a:spLocks noGrp="1"/>
          </p:cNvSpPr>
          <p:nvPr>
            <p:ph idx="1"/>
          </p:nvPr>
        </p:nvSpPr>
        <p:spPr>
          <a:xfrm>
            <a:off x="599660" y="1209399"/>
            <a:ext cx="10850217" cy="5231157"/>
          </a:xfrm>
        </p:spPr>
        <p:txBody>
          <a:bodyPr/>
          <a:lstStyle/>
          <a:p>
            <a:pPr algn="l"/>
            <a:r>
              <a:rPr lang="en-US" sz="2200" b="1" i="0" dirty="0">
                <a:solidFill>
                  <a:srgbClr val="222222"/>
                </a:solidFill>
                <a:effectLst/>
                <a:latin typeface="Source Sans Pro" panose="020B0503030403020204" pitchFamily="34" charset="0"/>
              </a:rPr>
              <a:t>Fact</a:t>
            </a:r>
          </a:p>
          <a:p>
            <a:pPr algn="l"/>
            <a:r>
              <a:rPr lang="en-US" sz="2200" b="0" i="0" dirty="0">
                <a:solidFill>
                  <a:srgbClr val="222222"/>
                </a:solidFill>
                <a:effectLst/>
                <a:latin typeface="Source Sans Pro" panose="020B0503030403020204" pitchFamily="34" charset="0"/>
              </a:rPr>
              <a:t>Facts are the measurements/metrics or facts from your business process. For a Sales business process, a measurement would be quarterly sales number</a:t>
            </a:r>
          </a:p>
          <a:p>
            <a:pPr algn="l"/>
            <a:endParaRPr lang="en-US" sz="2200" b="0" i="0" dirty="0">
              <a:solidFill>
                <a:srgbClr val="222222"/>
              </a:solidFill>
              <a:effectLst/>
              <a:latin typeface="Source Sans Pro" panose="020B0503030403020204" pitchFamily="34" charset="0"/>
            </a:endParaRPr>
          </a:p>
          <a:p>
            <a:pPr algn="l"/>
            <a:r>
              <a:rPr lang="en-US" sz="2200" b="1" i="0" dirty="0">
                <a:solidFill>
                  <a:srgbClr val="222222"/>
                </a:solidFill>
                <a:effectLst/>
                <a:latin typeface="Source Sans Pro" panose="020B0503030403020204" pitchFamily="34" charset="0"/>
              </a:rPr>
              <a:t>Dimension</a:t>
            </a:r>
          </a:p>
          <a:p>
            <a:pPr algn="l"/>
            <a:r>
              <a:rPr lang="en-US" sz="2200" b="0" i="0" dirty="0">
                <a:solidFill>
                  <a:srgbClr val="222222"/>
                </a:solidFill>
                <a:effectLst/>
                <a:latin typeface="Source Sans Pro" panose="020B0503030403020204" pitchFamily="34" charset="0"/>
              </a:rPr>
              <a:t>Dimension provides the context surrounding a business process event. In simple terms, they give who, what, where of a fact. In the Sales business process, for the fact quarterly sales number, dimensions would be</a:t>
            </a:r>
          </a:p>
          <a:p>
            <a:pPr lvl="1"/>
            <a:r>
              <a:rPr lang="en-US" sz="2200" b="0" i="0" dirty="0">
                <a:solidFill>
                  <a:srgbClr val="222222"/>
                </a:solidFill>
                <a:effectLst/>
                <a:latin typeface="Source Sans Pro" panose="020B0503030403020204" pitchFamily="34" charset="0"/>
              </a:rPr>
              <a:t>Who – Customer Names</a:t>
            </a:r>
          </a:p>
          <a:p>
            <a:pPr lvl="1"/>
            <a:r>
              <a:rPr lang="en-US" sz="2200" b="0" i="0" dirty="0">
                <a:solidFill>
                  <a:srgbClr val="222222"/>
                </a:solidFill>
                <a:effectLst/>
                <a:latin typeface="Source Sans Pro" panose="020B0503030403020204" pitchFamily="34" charset="0"/>
              </a:rPr>
              <a:t>Where – Location</a:t>
            </a:r>
          </a:p>
          <a:p>
            <a:pPr lvl="1"/>
            <a:r>
              <a:rPr lang="en-US" sz="2200" b="0" i="0" dirty="0">
                <a:solidFill>
                  <a:srgbClr val="222222"/>
                </a:solidFill>
                <a:effectLst/>
                <a:latin typeface="Source Sans Pro" panose="020B0503030403020204" pitchFamily="34" charset="0"/>
              </a:rPr>
              <a:t>What – Product Name</a:t>
            </a:r>
          </a:p>
          <a:p>
            <a:pPr algn="l"/>
            <a:r>
              <a:rPr lang="en-US" sz="2200" b="0" i="0" dirty="0">
                <a:solidFill>
                  <a:srgbClr val="222222"/>
                </a:solidFill>
                <a:effectLst/>
                <a:latin typeface="Source Sans Pro" panose="020B0503030403020204" pitchFamily="34" charset="0"/>
              </a:rPr>
              <a:t>In other words, a dimension is a window to view information in the facts.</a:t>
            </a:r>
          </a:p>
          <a:p>
            <a:endParaRPr lang="en-US" dirty="0"/>
          </a:p>
        </p:txBody>
      </p:sp>
    </p:spTree>
    <p:extLst>
      <p:ext uri="{BB962C8B-B14F-4D97-AF65-F5344CB8AC3E}">
        <p14:creationId xmlns:p14="http://schemas.microsoft.com/office/powerpoint/2010/main" val="39082847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ar-EG"/>
          </a:p>
        </p:txBody>
      </p:sp>
      <p:pic>
        <p:nvPicPr>
          <p:cNvPr id="5123" name="Picture 3" descr="D:\Teaching tutorials\Data Warehouse\Data Warehouse Course- Ahmed Elsayed\screenshots\Screenshot_20191103-154130.png"/>
          <p:cNvPicPr>
            <a:picLocks noGrp="1" noChangeAspect="1" noChangeArrowheads="1"/>
          </p:cNvPicPr>
          <p:nvPr>
            <p:ph idx="1"/>
          </p:nvPr>
        </p:nvPicPr>
        <p:blipFill>
          <a:blip r:embed="rId2" cstate="print"/>
          <a:srcRect/>
          <a:stretch>
            <a:fillRect/>
          </a:stretch>
        </p:blipFill>
        <p:spPr bwMode="auto">
          <a:xfrm>
            <a:off x="838200" y="815009"/>
            <a:ext cx="10093980" cy="5677864"/>
          </a:xfrm>
          <a:prstGeom prst="rect">
            <a:avLst/>
          </a:prstGeom>
          <a:noFill/>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ar-EG"/>
          </a:p>
        </p:txBody>
      </p:sp>
      <p:pic>
        <p:nvPicPr>
          <p:cNvPr id="4099" name="Picture 3" descr="D:\Teaching tutorials\Data Warehouse\Data Warehouse Course- Ahmed Elsayed\screenshots\Screenshot_20191103-154205.png"/>
          <p:cNvPicPr>
            <a:picLocks noGrp="1" noChangeAspect="1" noChangeArrowheads="1"/>
          </p:cNvPicPr>
          <p:nvPr>
            <p:ph idx="1"/>
          </p:nvPr>
        </p:nvPicPr>
        <p:blipFill>
          <a:blip r:embed="rId2" cstate="print"/>
          <a:srcRect/>
          <a:stretch>
            <a:fillRect/>
          </a:stretch>
        </p:blipFill>
        <p:spPr bwMode="auto">
          <a:xfrm>
            <a:off x="838200" y="365127"/>
            <a:ext cx="10730948" cy="6036158"/>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ar-EG"/>
          </a:p>
        </p:txBody>
      </p:sp>
      <p:pic>
        <p:nvPicPr>
          <p:cNvPr id="8194" name="Picture 2" descr="D:\Teaching tutorials\Data Warehouse\Data Warehouse Course- Ahmed Elsayed\screenshots\Screenshot_20191103-154306.png"/>
          <p:cNvPicPr>
            <a:picLocks noGrp="1" noChangeAspect="1" noChangeArrowheads="1"/>
          </p:cNvPicPr>
          <p:nvPr>
            <p:ph idx="1"/>
          </p:nvPr>
        </p:nvPicPr>
        <p:blipFill>
          <a:blip r:embed="rId2" cstate="print"/>
          <a:srcRect/>
          <a:stretch>
            <a:fillRect/>
          </a:stretch>
        </p:blipFill>
        <p:spPr bwMode="auto">
          <a:xfrm>
            <a:off x="838199" y="365127"/>
            <a:ext cx="10515599" cy="5915025"/>
          </a:xfrm>
          <a:prstGeom prst="rect">
            <a:avLst/>
          </a:prstGeom>
          <a:noFill/>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92F41862DCF85458D95F5BDEDEFD7E6" ma:contentTypeVersion="4" ma:contentTypeDescription="Create a new document." ma:contentTypeScope="" ma:versionID="770cd30841b137e71c67081dae8faeef">
  <xsd:schema xmlns:xsd="http://www.w3.org/2001/XMLSchema" xmlns:xs="http://www.w3.org/2001/XMLSchema" xmlns:p="http://schemas.microsoft.com/office/2006/metadata/properties" xmlns:ns2="ced3bba1-ace2-4018-b8c3-4a136637bacc" targetNamespace="http://schemas.microsoft.com/office/2006/metadata/properties" ma:root="true" ma:fieldsID="81eef975e33b29b10c7915f8f08f1932" ns2:_="">
    <xsd:import namespace="ced3bba1-ace2-4018-b8c3-4a136637bac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ed3bba1-ace2-4018-b8c3-4a136637ba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E7CD427-818E-4264-A20F-19DB6B73B8D1}"/>
</file>

<file path=customXml/itemProps2.xml><?xml version="1.0" encoding="utf-8"?>
<ds:datastoreItem xmlns:ds="http://schemas.openxmlformats.org/officeDocument/2006/customXml" ds:itemID="{F4F3FA25-9849-44CD-9F60-8B101F6F1A79}"/>
</file>

<file path=customXml/itemProps3.xml><?xml version="1.0" encoding="utf-8"?>
<ds:datastoreItem xmlns:ds="http://schemas.openxmlformats.org/officeDocument/2006/customXml" ds:itemID="{78A6BC69-DF69-4F06-9A4A-0E19C55468AD}"/>
</file>

<file path=docProps/app.xml><?xml version="1.0" encoding="utf-8"?>
<Properties xmlns="http://schemas.openxmlformats.org/officeDocument/2006/extended-properties" xmlns:vt="http://schemas.openxmlformats.org/officeDocument/2006/docPropsVTypes">
  <TotalTime>0</TotalTime>
  <Words>824</Words>
  <Application>Microsoft Office PowerPoint</Application>
  <PresentationFormat>Widescreen</PresentationFormat>
  <Paragraphs>81</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Calibri Light</vt:lpstr>
      <vt:lpstr>Roboto</vt:lpstr>
      <vt:lpstr>Source Sans Pro</vt:lpstr>
      <vt:lpstr>Office Theme</vt:lpstr>
      <vt:lpstr>Data Warehouse  Dimensional modeling</vt:lpstr>
      <vt:lpstr>References</vt:lpstr>
      <vt:lpstr>Dimensional modeling</vt:lpstr>
      <vt:lpstr>Dimensional modeling and Relational data model</vt:lpstr>
      <vt:lpstr>Building Blocks</vt:lpstr>
      <vt:lpstr>Elements of Dimensional Data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Dimensional Model vs. Normal Form</vt:lpstr>
      <vt:lpstr>PowerPoint Presentation</vt:lpstr>
      <vt:lpstr>Cont.</vt:lpstr>
      <vt:lpstr>Cont.</vt:lpstr>
      <vt:lpstr>Example:</vt:lpstr>
      <vt:lpstr>Types of dimensional tables</vt:lpstr>
      <vt:lpstr>Conformed Dimensions </vt:lpstr>
      <vt:lpstr>Role-Playing Dimensions</vt:lpstr>
      <vt:lpstr>Slowly-Changing Dimensions (SCDs)</vt:lpstr>
      <vt:lpstr>Junk Dimensions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Warehouse  Dimensional modeling</dc:title>
  <dc:creator>Mai El Defrawi</dc:creator>
  <cp:lastModifiedBy>Mai El Defrawi</cp:lastModifiedBy>
  <cp:revision>2</cp:revision>
  <dcterms:created xsi:type="dcterms:W3CDTF">2022-04-05T15:22:14Z</dcterms:created>
  <dcterms:modified xsi:type="dcterms:W3CDTF">2022-04-05T20:04:04Z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0x010100092F41862DCF85458D95F5BDEDEFD7E6</vt:lpwstr>
  </property>
</Properties>
</file>

<file path=docProps/thumbnail.jpeg>
</file>